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70" r:id="rId2"/>
    <p:sldId id="302" r:id="rId3"/>
    <p:sldId id="265" r:id="rId4"/>
    <p:sldId id="256" r:id="rId5"/>
    <p:sldId id="259" r:id="rId6"/>
    <p:sldId id="267" r:id="rId7"/>
    <p:sldId id="304" r:id="rId8"/>
    <p:sldId id="273" r:id="rId9"/>
    <p:sldId id="275" r:id="rId10"/>
    <p:sldId id="306" r:id="rId11"/>
    <p:sldId id="307" r:id="rId12"/>
    <p:sldId id="282" r:id="rId13"/>
    <p:sldId id="283" r:id="rId14"/>
    <p:sldId id="286" r:id="rId15"/>
    <p:sldId id="284" r:id="rId16"/>
    <p:sldId id="285" r:id="rId17"/>
    <p:sldId id="287" r:id="rId18"/>
    <p:sldId id="308" r:id="rId19"/>
    <p:sldId id="289" r:id="rId20"/>
    <p:sldId id="290" r:id="rId21"/>
    <p:sldId id="291" r:id="rId22"/>
    <p:sldId id="292" r:id="rId23"/>
    <p:sldId id="293" r:id="rId24"/>
    <p:sldId id="277" r:id="rId25"/>
    <p:sldId id="294" r:id="rId26"/>
    <p:sldId id="295" r:id="rId27"/>
    <p:sldId id="296" r:id="rId28"/>
    <p:sldId id="297" r:id="rId29"/>
    <p:sldId id="298" r:id="rId30"/>
    <p:sldId id="299" r:id="rId31"/>
    <p:sldId id="300" r:id="rId32"/>
    <p:sldId id="301" r:id="rId33"/>
    <p:sldId id="271" r:id="rId34"/>
    <p:sldId id="268" r:id="rId35"/>
  </p:sldIdLst>
  <p:sldSz cx="18288000" cy="10287000"/>
  <p:notesSz cx="6858000" cy="9144000"/>
  <p:embeddedFontLst>
    <p:embeddedFont>
      <p:font typeface="Arial Unicode MS" panose="020B0604020202020204" pitchFamily="34" charset="-128"/>
      <p:regular r:id="rId37"/>
    </p:embeddedFont>
    <p:embeddedFont>
      <p:font typeface="Arial Black" panose="020B0604020202020204" pitchFamily="34" charset="0"/>
      <p:bold r:id="rId38"/>
    </p:embeddedFont>
    <p:embeddedFont>
      <p:font typeface="Calibri" panose="020F0502020204030204" pitchFamily="34" charset="0"/>
      <p:regular r:id="rId39"/>
      <p:bold r:id="rId40"/>
      <p:italic r:id="rId41"/>
      <p:boldItalic r:id="rId42"/>
    </p:embeddedFont>
    <p:embeddedFont>
      <p:font typeface="等线" panose="02010600030101010101" pitchFamily="2" charset="-122"/>
      <p:regular r:id="rId43"/>
      <p:bold r:id="rId44"/>
    </p:embeddedFont>
    <p:embeddedFont>
      <p:font typeface="Segoe UI Semilight" panose="020F0302020204030204"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A6B358-4634-436E-A010-50D2058524CF}">
          <p14:sldIdLst>
            <p14:sldId id="270"/>
            <p14:sldId id="302"/>
            <p14:sldId id="265"/>
            <p14:sldId id="256"/>
            <p14:sldId id="259"/>
            <p14:sldId id="267"/>
            <p14:sldId id="304"/>
            <p14:sldId id="273"/>
            <p14:sldId id="275"/>
            <p14:sldId id="306"/>
            <p14:sldId id="307"/>
            <p14:sldId id="282"/>
            <p14:sldId id="283"/>
            <p14:sldId id="286"/>
            <p14:sldId id="284"/>
            <p14:sldId id="285"/>
            <p14:sldId id="287"/>
            <p14:sldId id="308"/>
            <p14:sldId id="289"/>
            <p14:sldId id="290"/>
            <p14:sldId id="291"/>
            <p14:sldId id="292"/>
            <p14:sldId id="293"/>
            <p14:sldId id="277"/>
            <p14:sldId id="294"/>
            <p14:sldId id="295"/>
            <p14:sldId id="296"/>
            <p14:sldId id="297"/>
            <p14:sldId id="298"/>
            <p14:sldId id="299"/>
            <p14:sldId id="300"/>
            <p14:sldId id="301"/>
            <p14:sldId id="271"/>
            <p14:sldId id="268"/>
          </p14:sldIdLst>
        </p14:section>
        <p14:section name="Untitled Section" id="{1F2A9598-BF60-4B58-BDEA-DCE6E6465E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1E1"/>
    <a:srgbClr val="FFF4DD"/>
    <a:srgbClr val="BE3531"/>
    <a:srgbClr val="47A275"/>
    <a:srgbClr val="FEC655"/>
    <a:srgbClr val="DD5248"/>
    <a:srgbClr val="91C4C8"/>
    <a:srgbClr val="CE7A41"/>
    <a:srgbClr val="292524"/>
    <a:srgbClr val="C49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8" autoAdjust="0"/>
    <p:restoredTop sz="94618" autoAdjust="0"/>
  </p:normalViewPr>
  <p:slideViewPr>
    <p:cSldViewPr>
      <p:cViewPr varScale="1">
        <p:scale>
          <a:sx n="65" d="100"/>
          <a:sy n="65" d="100"/>
        </p:scale>
        <p:origin x="232"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6EDAF-1157-574B-8A37-23E76DD6193E}" type="datetimeFigureOut">
              <a:rPr lang="en-VN" smtClean="0"/>
              <a:t>28/09/2022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A42C1-D445-C046-BCE8-C48DBC2E8469}" type="slidenum">
              <a:rPr lang="en-VN" smtClean="0"/>
              <a:t>‹#›</a:t>
            </a:fld>
            <a:endParaRPr lang="en-VN"/>
          </a:p>
        </p:txBody>
      </p:sp>
    </p:spTree>
    <p:extLst>
      <p:ext uri="{BB962C8B-B14F-4D97-AF65-F5344CB8AC3E}">
        <p14:creationId xmlns:p14="http://schemas.microsoft.com/office/powerpoint/2010/main" val="71245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2145F2D9-3542-7DDE-BED1-825C80224A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C6B3B54A-D830-C2FD-5D3D-983BCD2A3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cs typeface="等线" panose="02010600030101010101" pitchFamily="2" charset="-122"/>
            </a:endParaRPr>
          </a:p>
        </p:txBody>
      </p:sp>
      <p:sp>
        <p:nvSpPr>
          <p:cNvPr id="51204" name="灯片编号占位符 3">
            <a:extLst>
              <a:ext uri="{FF2B5EF4-FFF2-40B4-BE49-F238E27FC236}">
                <a16:creationId xmlns:a16="http://schemas.microsoft.com/office/drawing/2014/main" id="{4639D892-E57A-4D89-44D8-D549C51F73F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2AC94FFB-9E38-554C-83A7-C3D29616F173}" type="slidenum">
              <a:rPr lang="zh-CN" altLang="en-US" sz="1200">
                <a:latin typeface="等线" panose="02010600030101010101" pitchFamily="2" charset="-122"/>
                <a:cs typeface="等线" panose="02010600030101010101" pitchFamily="2" charset="-122"/>
              </a:rPr>
              <a:pPr algn="r"/>
              <a:t>10</a:t>
            </a:fld>
            <a:endParaRPr lang="en-US" altLang="zh-CN" sz="1200">
              <a:latin typeface="等线" panose="02010600030101010101" pitchFamily="2" charset="-122"/>
              <a:cs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EE29F44-2689-FA67-32EA-F84B08A40B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F2D1AF4-5ECD-87DC-F3A1-95790CA36F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en-VN">
              <a:latin typeface="等线" panose="02010600030101010101" pitchFamily="2" charset="-122"/>
            </a:endParaRPr>
          </a:p>
        </p:txBody>
      </p:sp>
      <p:sp>
        <p:nvSpPr>
          <p:cNvPr id="50180" name="Slide Number Placeholder 3">
            <a:extLst>
              <a:ext uri="{FF2B5EF4-FFF2-40B4-BE49-F238E27FC236}">
                <a16:creationId xmlns:a16="http://schemas.microsoft.com/office/drawing/2014/main" id="{3DD961DB-634E-9D32-FB5A-FB0D65E491DC}"/>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defTabSz="914400"/>
            <a:fld id="{7B91C723-2148-5748-9CA6-83C022C409F0}" type="slidenum">
              <a:rPr lang="en-US" altLang="en-VN" sz="1200"/>
              <a:pPr algn="r" defTabSz="914400"/>
              <a:t>11</a:t>
            </a:fld>
            <a:endParaRPr lang="en-US" altLang="en-V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05C8B73-E109-F7D5-23A1-003602FA9C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F4D7570-2110-7423-9D03-5D17C53635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en-VN">
              <a:latin typeface="等线" panose="02010600030101010101" pitchFamily="2" charset="-122"/>
            </a:endParaRPr>
          </a:p>
        </p:txBody>
      </p:sp>
      <p:sp>
        <p:nvSpPr>
          <p:cNvPr id="56324" name="Slide Number Placeholder 3">
            <a:extLst>
              <a:ext uri="{FF2B5EF4-FFF2-40B4-BE49-F238E27FC236}">
                <a16:creationId xmlns:a16="http://schemas.microsoft.com/office/drawing/2014/main" id="{9CAE4483-A002-E0A5-0713-4F602CC861F6}"/>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defTabSz="914400"/>
            <a:fld id="{FCB20CB2-3F0D-E347-9977-AC43ABCA3AB0}" type="slidenum">
              <a:rPr lang="en-US" altLang="en-VN" sz="1200"/>
              <a:pPr algn="r" defTabSz="914400"/>
              <a:t>18</a:t>
            </a:fld>
            <a:endParaRPr lang="en-US" altLang="en-VN"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47217"/>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svg"/><Relationship Id="rId7" Type="http://schemas.openxmlformats.org/officeDocument/2006/relationships/image" Target="../media/image4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svg"/><Relationship Id="rId7" Type="http://schemas.openxmlformats.org/officeDocument/2006/relationships/image" Target="../media/image4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svg"/><Relationship Id="rId7" Type="http://schemas.openxmlformats.org/officeDocument/2006/relationships/image" Target="../media/image5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svg"/><Relationship Id="rId7"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1.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svg"/><Relationship Id="rId7" Type="http://schemas.openxmlformats.org/officeDocument/2006/relationships/image" Target="../media/image6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63.sv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svg"/><Relationship Id="rId7"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a:off x="-203847" y="8774385"/>
            <a:ext cx="18753936" cy="1745583"/>
            <a:chOff x="0" y="0"/>
            <a:chExt cx="4939308" cy="459742"/>
          </a:xfrm>
        </p:grpSpPr>
        <p:sp>
          <p:nvSpPr>
            <p:cNvPr id="3" name="Freeform 3"/>
            <p:cNvSpPr/>
            <p:nvPr/>
          </p:nvSpPr>
          <p:spPr>
            <a:xfrm>
              <a:off x="0" y="0"/>
              <a:ext cx="4939308" cy="459742"/>
            </a:xfrm>
            <a:custGeom>
              <a:avLst/>
              <a:gdLst/>
              <a:ahLst/>
              <a:cxnLst/>
              <a:rect l="l" t="t" r="r" b="b"/>
              <a:pathLst>
                <a:path w="4939308" h="459742">
                  <a:moveTo>
                    <a:pt x="0" y="0"/>
                  </a:moveTo>
                  <a:lnTo>
                    <a:pt x="4939308" y="0"/>
                  </a:lnTo>
                  <a:lnTo>
                    <a:pt x="4939308" y="459742"/>
                  </a:lnTo>
                  <a:lnTo>
                    <a:pt x="0" y="459742"/>
                  </a:lnTo>
                  <a:close/>
                </a:path>
              </a:pathLst>
            </a:custGeom>
            <a:solidFill>
              <a:srgbClr val="FEC65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64659">
            <a:off x="9865746" y="-443788"/>
            <a:ext cx="9244399" cy="2944977"/>
            <a:chOff x="0" y="0"/>
            <a:chExt cx="12325866" cy="3926636"/>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20188">
              <a:off x="197356" y="566440"/>
              <a:ext cx="6566520" cy="279375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111" flipH="1">
              <a:off x="5727688" y="120048"/>
              <a:ext cx="6566520" cy="2793756"/>
            </a:xfrm>
            <a:prstGeom prst="rect">
              <a:avLst/>
            </a:prstGeom>
          </p:spPr>
        </p:pic>
      </p:grpSp>
      <p:sp>
        <p:nvSpPr>
          <p:cNvPr id="10" name="TextBox 10"/>
          <p:cNvSpPr txBox="1"/>
          <p:nvPr/>
        </p:nvSpPr>
        <p:spPr>
          <a:xfrm>
            <a:off x="543471" y="2328211"/>
            <a:ext cx="17259300" cy="3231654"/>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CHÀO MỪNG CÁC EM </a:t>
            </a:r>
          </a:p>
          <a:p>
            <a:pPr algn="ctr">
              <a:lnSpc>
                <a:spcPct val="150000"/>
              </a:lnSpc>
            </a:pPr>
            <a:r>
              <a:rPr lang="en-US" sz="7000" b="1">
                <a:latin typeface="Arial" panose="020B0604020202020204" pitchFamily="34" charset="0"/>
                <a:cs typeface="Arial" panose="020B0604020202020204" pitchFamily="34" charset="0"/>
              </a:rPr>
              <a:t>ĐẾN VỚI BUỔI HỌC NGÀY HÔM NAY!</a:t>
            </a:r>
          </a:p>
        </p:txBody>
      </p:sp>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000" y="6210300"/>
            <a:ext cx="3855459" cy="3504963"/>
          </a:xfrm>
          <a:prstGeom prst="rect">
            <a:avLst/>
          </a:prstGeom>
        </p:spPr>
      </p:pic>
      <p:pic>
        <p:nvPicPr>
          <p:cNvPr id="12" name="Picture 8"/>
          <p:cNvPicPr>
            <a:picLocks noChangeAspect="1"/>
          </p:cNvPicPr>
          <p:nvPr/>
        </p:nvPicPr>
        <p:blipFill>
          <a:blip r:embed="rId8"/>
          <a:srcRect/>
          <a:stretch>
            <a:fillRect/>
          </a:stretch>
        </p:blipFill>
        <p:spPr>
          <a:xfrm>
            <a:off x="12575195" y="5704526"/>
            <a:ext cx="4909719" cy="4676507"/>
          </a:xfrm>
          <a:prstGeom prst="rect">
            <a:avLst/>
          </a:prstGeom>
        </p:spPr>
      </p:pic>
    </p:spTree>
    <p:extLst>
      <p:ext uri="{BB962C8B-B14F-4D97-AF65-F5344CB8AC3E}">
        <p14:creationId xmlns:p14="http://schemas.microsoft.com/office/powerpoint/2010/main" val="3641556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1E1"/>
        </a:solidFill>
        <a:effectLst/>
      </p:bgPr>
    </p:bg>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A6EA27D6-9AF5-1E1E-BA59-5ACB03D81043}"/>
              </a:ext>
            </a:extLst>
          </p:cNvPr>
          <p:cNvGrpSpPr>
            <a:grpSpLocks/>
          </p:cNvGrpSpPr>
          <p:nvPr/>
        </p:nvGrpSpPr>
        <p:grpSpPr bwMode="auto">
          <a:xfrm>
            <a:off x="3543301" y="5719763"/>
            <a:ext cx="10987088" cy="3243263"/>
            <a:chOff x="0" y="0"/>
            <a:chExt cx="3829" cy="1431"/>
          </a:xfrm>
        </p:grpSpPr>
        <p:grpSp>
          <p:nvGrpSpPr>
            <p:cNvPr id="52227" name="Group 3">
              <a:extLst>
                <a:ext uri="{FF2B5EF4-FFF2-40B4-BE49-F238E27FC236}">
                  <a16:creationId xmlns:a16="http://schemas.microsoft.com/office/drawing/2014/main" id="{E4234233-420D-2747-BE4C-7600A20EE66A}"/>
                </a:ext>
              </a:extLst>
            </p:cNvPr>
            <p:cNvGrpSpPr>
              <a:grpSpLocks/>
            </p:cNvGrpSpPr>
            <p:nvPr/>
          </p:nvGrpSpPr>
          <p:grpSpPr bwMode="auto">
            <a:xfrm>
              <a:off x="1914" y="0"/>
              <a:ext cx="1915" cy="1431"/>
              <a:chOff x="0" y="0"/>
              <a:chExt cx="2622" cy="1882"/>
            </a:xfrm>
          </p:grpSpPr>
          <p:sp>
            <p:nvSpPr>
              <p:cNvPr id="52228" name="Line 4">
                <a:extLst>
                  <a:ext uri="{FF2B5EF4-FFF2-40B4-BE49-F238E27FC236}">
                    <a16:creationId xmlns:a16="http://schemas.microsoft.com/office/drawing/2014/main" id="{937C0D3A-6F54-62CB-8440-089443A48995}"/>
                  </a:ext>
                </a:extLst>
              </p:cNvPr>
              <p:cNvSpPr>
                <a:spLocks noChangeShapeType="1"/>
              </p:cNvSpPr>
              <p:nvPr/>
            </p:nvSpPr>
            <p:spPr bwMode="auto">
              <a:xfrm>
                <a:off x="0" y="0"/>
                <a:ext cx="2622" cy="143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29" name="Line 5">
                <a:extLst>
                  <a:ext uri="{FF2B5EF4-FFF2-40B4-BE49-F238E27FC236}">
                    <a16:creationId xmlns:a16="http://schemas.microsoft.com/office/drawing/2014/main" id="{9A9C31A5-4078-22D9-708A-557B4A313E72}"/>
                  </a:ext>
                </a:extLst>
              </p:cNvPr>
              <p:cNvSpPr>
                <a:spLocks noChangeShapeType="1"/>
              </p:cNvSpPr>
              <p:nvPr/>
            </p:nvSpPr>
            <p:spPr bwMode="auto">
              <a:xfrm>
                <a:off x="0" y="0"/>
                <a:ext cx="2622" cy="1687"/>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0" name="Line 6">
                <a:extLst>
                  <a:ext uri="{FF2B5EF4-FFF2-40B4-BE49-F238E27FC236}">
                    <a16:creationId xmlns:a16="http://schemas.microsoft.com/office/drawing/2014/main" id="{C9E351D7-BDB4-EA15-60B6-3C3CD7E077F7}"/>
                  </a:ext>
                </a:extLst>
              </p:cNvPr>
              <p:cNvSpPr>
                <a:spLocks noChangeShapeType="1"/>
              </p:cNvSpPr>
              <p:nvPr/>
            </p:nvSpPr>
            <p:spPr bwMode="auto">
              <a:xfrm>
                <a:off x="0" y="0"/>
                <a:ext cx="2487"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1" name="Line 7">
                <a:extLst>
                  <a:ext uri="{FF2B5EF4-FFF2-40B4-BE49-F238E27FC236}">
                    <a16:creationId xmlns:a16="http://schemas.microsoft.com/office/drawing/2014/main" id="{3575FD7F-5191-F202-32EC-5ED1ACBF64E7}"/>
                  </a:ext>
                </a:extLst>
              </p:cNvPr>
              <p:cNvSpPr>
                <a:spLocks noChangeShapeType="1"/>
              </p:cNvSpPr>
              <p:nvPr/>
            </p:nvSpPr>
            <p:spPr bwMode="auto">
              <a:xfrm>
                <a:off x="0" y="0"/>
                <a:ext cx="2083"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2" name="Line 8">
                <a:extLst>
                  <a:ext uri="{FF2B5EF4-FFF2-40B4-BE49-F238E27FC236}">
                    <a16:creationId xmlns:a16="http://schemas.microsoft.com/office/drawing/2014/main" id="{647D6116-C625-1497-4759-F99AAC3E71DB}"/>
                  </a:ext>
                </a:extLst>
              </p:cNvPr>
              <p:cNvSpPr>
                <a:spLocks noChangeShapeType="1"/>
              </p:cNvSpPr>
              <p:nvPr/>
            </p:nvSpPr>
            <p:spPr bwMode="auto">
              <a:xfrm>
                <a:off x="0" y="0"/>
                <a:ext cx="1704"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3" name="Line 9">
                <a:extLst>
                  <a:ext uri="{FF2B5EF4-FFF2-40B4-BE49-F238E27FC236}">
                    <a16:creationId xmlns:a16="http://schemas.microsoft.com/office/drawing/2014/main" id="{833221D0-A12C-6420-23B1-61C745C5E924}"/>
                  </a:ext>
                </a:extLst>
              </p:cNvPr>
              <p:cNvSpPr>
                <a:spLocks noChangeShapeType="1"/>
              </p:cNvSpPr>
              <p:nvPr/>
            </p:nvSpPr>
            <p:spPr bwMode="auto">
              <a:xfrm>
                <a:off x="0" y="0"/>
                <a:ext cx="1322"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4" name="Line 10">
                <a:extLst>
                  <a:ext uri="{FF2B5EF4-FFF2-40B4-BE49-F238E27FC236}">
                    <a16:creationId xmlns:a16="http://schemas.microsoft.com/office/drawing/2014/main" id="{4663A5E7-3EA3-2520-3346-40362AD25DBC}"/>
                  </a:ext>
                </a:extLst>
              </p:cNvPr>
              <p:cNvSpPr>
                <a:spLocks noChangeShapeType="1"/>
              </p:cNvSpPr>
              <p:nvPr/>
            </p:nvSpPr>
            <p:spPr bwMode="auto">
              <a:xfrm>
                <a:off x="0" y="0"/>
                <a:ext cx="986"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5" name="Line 11">
                <a:extLst>
                  <a:ext uri="{FF2B5EF4-FFF2-40B4-BE49-F238E27FC236}">
                    <a16:creationId xmlns:a16="http://schemas.microsoft.com/office/drawing/2014/main" id="{14AD5631-811E-8DAF-A52C-285DF9CDA226}"/>
                  </a:ext>
                </a:extLst>
              </p:cNvPr>
              <p:cNvSpPr>
                <a:spLocks noChangeShapeType="1"/>
              </p:cNvSpPr>
              <p:nvPr/>
            </p:nvSpPr>
            <p:spPr bwMode="auto">
              <a:xfrm>
                <a:off x="0" y="0"/>
                <a:ext cx="651"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6" name="Line 12">
                <a:extLst>
                  <a:ext uri="{FF2B5EF4-FFF2-40B4-BE49-F238E27FC236}">
                    <a16:creationId xmlns:a16="http://schemas.microsoft.com/office/drawing/2014/main" id="{3754E3CD-3711-1F0B-E177-083F7CD19CA2}"/>
                  </a:ext>
                </a:extLst>
              </p:cNvPr>
              <p:cNvSpPr>
                <a:spLocks noChangeShapeType="1"/>
              </p:cNvSpPr>
              <p:nvPr/>
            </p:nvSpPr>
            <p:spPr bwMode="auto">
              <a:xfrm>
                <a:off x="0" y="0"/>
                <a:ext cx="314"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7" name="Line 13">
                <a:extLst>
                  <a:ext uri="{FF2B5EF4-FFF2-40B4-BE49-F238E27FC236}">
                    <a16:creationId xmlns:a16="http://schemas.microsoft.com/office/drawing/2014/main" id="{05187D2F-7C6E-890A-7E37-D31986BB2E56}"/>
                  </a:ext>
                </a:extLst>
              </p:cNvPr>
              <p:cNvSpPr>
                <a:spLocks noChangeShapeType="1"/>
              </p:cNvSpPr>
              <p:nvPr/>
            </p:nvSpPr>
            <p:spPr bwMode="auto">
              <a:xfrm>
                <a:off x="0" y="0"/>
                <a:ext cx="0"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8" name="Line 14">
                <a:extLst>
                  <a:ext uri="{FF2B5EF4-FFF2-40B4-BE49-F238E27FC236}">
                    <a16:creationId xmlns:a16="http://schemas.microsoft.com/office/drawing/2014/main" id="{2C212FDE-4512-D6EA-262F-55F3C2263AAD}"/>
                  </a:ext>
                </a:extLst>
              </p:cNvPr>
              <p:cNvSpPr>
                <a:spLocks noChangeShapeType="1"/>
              </p:cNvSpPr>
              <p:nvPr/>
            </p:nvSpPr>
            <p:spPr bwMode="auto">
              <a:xfrm>
                <a:off x="0" y="0"/>
                <a:ext cx="2622" cy="1239"/>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39" name="Line 15">
                <a:extLst>
                  <a:ext uri="{FF2B5EF4-FFF2-40B4-BE49-F238E27FC236}">
                    <a16:creationId xmlns:a16="http://schemas.microsoft.com/office/drawing/2014/main" id="{8F255318-4662-9100-A3A9-466205EBE14F}"/>
                  </a:ext>
                </a:extLst>
              </p:cNvPr>
              <p:cNvSpPr>
                <a:spLocks noChangeShapeType="1"/>
              </p:cNvSpPr>
              <p:nvPr/>
            </p:nvSpPr>
            <p:spPr bwMode="auto">
              <a:xfrm>
                <a:off x="0" y="0"/>
                <a:ext cx="2622" cy="1067"/>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0" name="Line 16">
                <a:extLst>
                  <a:ext uri="{FF2B5EF4-FFF2-40B4-BE49-F238E27FC236}">
                    <a16:creationId xmlns:a16="http://schemas.microsoft.com/office/drawing/2014/main" id="{7D407E16-83EB-99FA-EA72-1986F0C14FD6}"/>
                  </a:ext>
                </a:extLst>
              </p:cNvPr>
              <p:cNvSpPr>
                <a:spLocks noChangeShapeType="1"/>
              </p:cNvSpPr>
              <p:nvPr/>
            </p:nvSpPr>
            <p:spPr bwMode="auto">
              <a:xfrm>
                <a:off x="0" y="0"/>
                <a:ext cx="2622" cy="919"/>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1" name="Line 17">
                <a:extLst>
                  <a:ext uri="{FF2B5EF4-FFF2-40B4-BE49-F238E27FC236}">
                    <a16:creationId xmlns:a16="http://schemas.microsoft.com/office/drawing/2014/main" id="{E9BB078A-C623-D121-52F5-6FAE742D44A7}"/>
                  </a:ext>
                </a:extLst>
              </p:cNvPr>
              <p:cNvSpPr>
                <a:spLocks noChangeShapeType="1"/>
              </p:cNvSpPr>
              <p:nvPr/>
            </p:nvSpPr>
            <p:spPr bwMode="auto">
              <a:xfrm>
                <a:off x="0" y="0"/>
                <a:ext cx="2622" cy="77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2" name="Line 18">
                <a:extLst>
                  <a:ext uri="{FF2B5EF4-FFF2-40B4-BE49-F238E27FC236}">
                    <a16:creationId xmlns:a16="http://schemas.microsoft.com/office/drawing/2014/main" id="{F634376B-5C41-4CDA-E613-E359C7BDB9F4}"/>
                  </a:ext>
                </a:extLst>
              </p:cNvPr>
              <p:cNvSpPr>
                <a:spLocks noChangeShapeType="1"/>
              </p:cNvSpPr>
              <p:nvPr/>
            </p:nvSpPr>
            <p:spPr bwMode="auto">
              <a:xfrm>
                <a:off x="23" y="0"/>
                <a:ext cx="2599" cy="64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3" name="Line 19">
                <a:extLst>
                  <a:ext uri="{FF2B5EF4-FFF2-40B4-BE49-F238E27FC236}">
                    <a16:creationId xmlns:a16="http://schemas.microsoft.com/office/drawing/2014/main" id="{03237A85-7364-DE51-0EC0-DFB11F8384C0}"/>
                  </a:ext>
                </a:extLst>
              </p:cNvPr>
              <p:cNvSpPr>
                <a:spLocks noChangeShapeType="1"/>
              </p:cNvSpPr>
              <p:nvPr/>
            </p:nvSpPr>
            <p:spPr bwMode="auto">
              <a:xfrm>
                <a:off x="0" y="0"/>
                <a:ext cx="2622" cy="514"/>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4" name="Line 20">
                <a:extLst>
                  <a:ext uri="{FF2B5EF4-FFF2-40B4-BE49-F238E27FC236}">
                    <a16:creationId xmlns:a16="http://schemas.microsoft.com/office/drawing/2014/main" id="{DF367198-774F-0EC9-2F0F-D58C63381026}"/>
                  </a:ext>
                </a:extLst>
              </p:cNvPr>
              <p:cNvSpPr>
                <a:spLocks noChangeShapeType="1"/>
              </p:cNvSpPr>
              <p:nvPr/>
            </p:nvSpPr>
            <p:spPr bwMode="auto">
              <a:xfrm>
                <a:off x="0" y="0"/>
                <a:ext cx="2622" cy="405"/>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5" name="Line 21">
                <a:extLst>
                  <a:ext uri="{FF2B5EF4-FFF2-40B4-BE49-F238E27FC236}">
                    <a16:creationId xmlns:a16="http://schemas.microsoft.com/office/drawing/2014/main" id="{F449BA10-2401-09A1-E091-AE035CD7BA34}"/>
                  </a:ext>
                </a:extLst>
              </p:cNvPr>
              <p:cNvSpPr>
                <a:spLocks noChangeShapeType="1"/>
              </p:cNvSpPr>
              <p:nvPr/>
            </p:nvSpPr>
            <p:spPr bwMode="auto">
              <a:xfrm>
                <a:off x="0" y="0"/>
                <a:ext cx="2622" cy="298"/>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6" name="Line 22">
                <a:extLst>
                  <a:ext uri="{FF2B5EF4-FFF2-40B4-BE49-F238E27FC236}">
                    <a16:creationId xmlns:a16="http://schemas.microsoft.com/office/drawing/2014/main" id="{9092E12D-66AB-E5D2-A57D-0A83E091217B}"/>
                  </a:ext>
                </a:extLst>
              </p:cNvPr>
              <p:cNvSpPr>
                <a:spLocks noChangeShapeType="1"/>
              </p:cNvSpPr>
              <p:nvPr/>
            </p:nvSpPr>
            <p:spPr bwMode="auto">
              <a:xfrm>
                <a:off x="0" y="0"/>
                <a:ext cx="2622" cy="213"/>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7" name="Line 23">
                <a:extLst>
                  <a:ext uri="{FF2B5EF4-FFF2-40B4-BE49-F238E27FC236}">
                    <a16:creationId xmlns:a16="http://schemas.microsoft.com/office/drawing/2014/main" id="{C019C934-D094-DCA1-81E5-58FBFDDFB385}"/>
                  </a:ext>
                </a:extLst>
              </p:cNvPr>
              <p:cNvSpPr>
                <a:spLocks noChangeShapeType="1"/>
              </p:cNvSpPr>
              <p:nvPr/>
            </p:nvSpPr>
            <p:spPr bwMode="auto">
              <a:xfrm>
                <a:off x="0" y="0"/>
                <a:ext cx="2622" cy="126"/>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48" name="Line 24">
                <a:extLst>
                  <a:ext uri="{FF2B5EF4-FFF2-40B4-BE49-F238E27FC236}">
                    <a16:creationId xmlns:a16="http://schemas.microsoft.com/office/drawing/2014/main" id="{2F4F0270-7C80-46B5-B317-CDEE2313FC33}"/>
                  </a:ext>
                </a:extLst>
              </p:cNvPr>
              <p:cNvSpPr>
                <a:spLocks noChangeShapeType="1"/>
              </p:cNvSpPr>
              <p:nvPr/>
            </p:nvSpPr>
            <p:spPr bwMode="auto">
              <a:xfrm>
                <a:off x="0" y="0"/>
                <a:ext cx="2622" cy="63"/>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grpSp>
        <p:grpSp>
          <p:nvGrpSpPr>
            <p:cNvPr id="52249" name="Group 25">
              <a:extLst>
                <a:ext uri="{FF2B5EF4-FFF2-40B4-BE49-F238E27FC236}">
                  <a16:creationId xmlns:a16="http://schemas.microsoft.com/office/drawing/2014/main" id="{A72344AE-8F3F-BADF-386C-5BD7628489B7}"/>
                </a:ext>
              </a:extLst>
            </p:cNvPr>
            <p:cNvGrpSpPr>
              <a:grpSpLocks/>
            </p:cNvGrpSpPr>
            <p:nvPr/>
          </p:nvGrpSpPr>
          <p:grpSpPr bwMode="auto">
            <a:xfrm>
              <a:off x="0" y="0"/>
              <a:ext cx="1914" cy="1431"/>
              <a:chOff x="0" y="0"/>
              <a:chExt cx="2619" cy="1882"/>
            </a:xfrm>
          </p:grpSpPr>
          <p:sp>
            <p:nvSpPr>
              <p:cNvPr id="52250" name="Line 26">
                <a:extLst>
                  <a:ext uri="{FF2B5EF4-FFF2-40B4-BE49-F238E27FC236}">
                    <a16:creationId xmlns:a16="http://schemas.microsoft.com/office/drawing/2014/main" id="{ABD8CE5C-63ED-C4AC-2814-233572EE3E70}"/>
                  </a:ext>
                </a:extLst>
              </p:cNvPr>
              <p:cNvSpPr>
                <a:spLocks noChangeShapeType="1"/>
              </p:cNvSpPr>
              <p:nvPr/>
            </p:nvSpPr>
            <p:spPr bwMode="auto">
              <a:xfrm flipH="1">
                <a:off x="0" y="0"/>
                <a:ext cx="2619"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1" name="Line 27">
                <a:extLst>
                  <a:ext uri="{FF2B5EF4-FFF2-40B4-BE49-F238E27FC236}">
                    <a16:creationId xmlns:a16="http://schemas.microsoft.com/office/drawing/2014/main" id="{0DFF86DA-2966-AD77-E200-60A22402DB59}"/>
                  </a:ext>
                </a:extLst>
              </p:cNvPr>
              <p:cNvSpPr>
                <a:spLocks noChangeShapeType="1"/>
              </p:cNvSpPr>
              <p:nvPr/>
            </p:nvSpPr>
            <p:spPr bwMode="auto">
              <a:xfrm flipH="1">
                <a:off x="0" y="0"/>
                <a:ext cx="2619" cy="143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2" name="Line 28">
                <a:extLst>
                  <a:ext uri="{FF2B5EF4-FFF2-40B4-BE49-F238E27FC236}">
                    <a16:creationId xmlns:a16="http://schemas.microsoft.com/office/drawing/2014/main" id="{B2B90806-37ED-9F1E-60F3-C8F450E6ABDD}"/>
                  </a:ext>
                </a:extLst>
              </p:cNvPr>
              <p:cNvSpPr>
                <a:spLocks noChangeShapeType="1"/>
              </p:cNvSpPr>
              <p:nvPr/>
            </p:nvSpPr>
            <p:spPr bwMode="auto">
              <a:xfrm flipH="1">
                <a:off x="0" y="0"/>
                <a:ext cx="2619" cy="1687"/>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3" name="Line 29">
                <a:extLst>
                  <a:ext uri="{FF2B5EF4-FFF2-40B4-BE49-F238E27FC236}">
                    <a16:creationId xmlns:a16="http://schemas.microsoft.com/office/drawing/2014/main" id="{6E444297-F058-6DFD-958B-FEE79FECA2CB}"/>
                  </a:ext>
                </a:extLst>
              </p:cNvPr>
              <p:cNvSpPr>
                <a:spLocks noChangeShapeType="1"/>
              </p:cNvSpPr>
              <p:nvPr/>
            </p:nvSpPr>
            <p:spPr bwMode="auto">
              <a:xfrm flipH="1">
                <a:off x="136" y="0"/>
                <a:ext cx="2483"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4" name="Line 30">
                <a:extLst>
                  <a:ext uri="{FF2B5EF4-FFF2-40B4-BE49-F238E27FC236}">
                    <a16:creationId xmlns:a16="http://schemas.microsoft.com/office/drawing/2014/main" id="{CFA8426A-E755-67A3-AD05-CFD04CC788DD}"/>
                  </a:ext>
                </a:extLst>
              </p:cNvPr>
              <p:cNvSpPr>
                <a:spLocks noChangeShapeType="1"/>
              </p:cNvSpPr>
              <p:nvPr/>
            </p:nvSpPr>
            <p:spPr bwMode="auto">
              <a:xfrm flipH="1">
                <a:off x="539" y="0"/>
                <a:ext cx="2080"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5" name="Line 31">
                <a:extLst>
                  <a:ext uri="{FF2B5EF4-FFF2-40B4-BE49-F238E27FC236}">
                    <a16:creationId xmlns:a16="http://schemas.microsoft.com/office/drawing/2014/main" id="{98B7B57D-B746-1697-77CF-5536A2192081}"/>
                  </a:ext>
                </a:extLst>
              </p:cNvPr>
              <p:cNvSpPr>
                <a:spLocks noChangeShapeType="1"/>
              </p:cNvSpPr>
              <p:nvPr/>
            </p:nvSpPr>
            <p:spPr bwMode="auto">
              <a:xfrm flipH="1">
                <a:off x="918" y="0"/>
                <a:ext cx="1701"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6" name="Line 32">
                <a:extLst>
                  <a:ext uri="{FF2B5EF4-FFF2-40B4-BE49-F238E27FC236}">
                    <a16:creationId xmlns:a16="http://schemas.microsoft.com/office/drawing/2014/main" id="{9103D11A-9A22-7006-6B57-AACBB2DC01CF}"/>
                  </a:ext>
                </a:extLst>
              </p:cNvPr>
              <p:cNvSpPr>
                <a:spLocks noChangeShapeType="1"/>
              </p:cNvSpPr>
              <p:nvPr/>
            </p:nvSpPr>
            <p:spPr bwMode="auto">
              <a:xfrm flipH="1">
                <a:off x="1299" y="0"/>
                <a:ext cx="1320"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7" name="Line 33">
                <a:extLst>
                  <a:ext uri="{FF2B5EF4-FFF2-40B4-BE49-F238E27FC236}">
                    <a16:creationId xmlns:a16="http://schemas.microsoft.com/office/drawing/2014/main" id="{A80DCEC7-9669-6AA8-11E9-732E1EF7C0C3}"/>
                  </a:ext>
                </a:extLst>
              </p:cNvPr>
              <p:cNvSpPr>
                <a:spLocks noChangeShapeType="1"/>
              </p:cNvSpPr>
              <p:nvPr/>
            </p:nvSpPr>
            <p:spPr bwMode="auto">
              <a:xfrm flipH="1">
                <a:off x="1637" y="0"/>
                <a:ext cx="982"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8" name="Line 34">
                <a:extLst>
                  <a:ext uri="{FF2B5EF4-FFF2-40B4-BE49-F238E27FC236}">
                    <a16:creationId xmlns:a16="http://schemas.microsoft.com/office/drawing/2014/main" id="{60611DE2-1853-44F4-303D-FA902FE35405}"/>
                  </a:ext>
                </a:extLst>
              </p:cNvPr>
              <p:cNvSpPr>
                <a:spLocks noChangeShapeType="1"/>
              </p:cNvSpPr>
              <p:nvPr/>
            </p:nvSpPr>
            <p:spPr bwMode="auto">
              <a:xfrm flipH="1">
                <a:off x="1971" y="0"/>
                <a:ext cx="648"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59" name="Line 35">
                <a:extLst>
                  <a:ext uri="{FF2B5EF4-FFF2-40B4-BE49-F238E27FC236}">
                    <a16:creationId xmlns:a16="http://schemas.microsoft.com/office/drawing/2014/main" id="{15F37CEA-5095-9550-367E-62E489F2FF87}"/>
                  </a:ext>
                </a:extLst>
              </p:cNvPr>
              <p:cNvSpPr>
                <a:spLocks noChangeShapeType="1"/>
              </p:cNvSpPr>
              <p:nvPr/>
            </p:nvSpPr>
            <p:spPr bwMode="auto">
              <a:xfrm flipH="1">
                <a:off x="2308" y="0"/>
                <a:ext cx="311" cy="188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0" name="Line 36">
                <a:extLst>
                  <a:ext uri="{FF2B5EF4-FFF2-40B4-BE49-F238E27FC236}">
                    <a16:creationId xmlns:a16="http://schemas.microsoft.com/office/drawing/2014/main" id="{CFE4DAD7-FC7C-8AE7-8224-73CB0DA37DB6}"/>
                  </a:ext>
                </a:extLst>
              </p:cNvPr>
              <p:cNvSpPr>
                <a:spLocks noChangeShapeType="1"/>
              </p:cNvSpPr>
              <p:nvPr/>
            </p:nvSpPr>
            <p:spPr bwMode="auto">
              <a:xfrm flipH="1">
                <a:off x="0" y="0"/>
                <a:ext cx="2619" cy="1239"/>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1" name="Line 37">
                <a:extLst>
                  <a:ext uri="{FF2B5EF4-FFF2-40B4-BE49-F238E27FC236}">
                    <a16:creationId xmlns:a16="http://schemas.microsoft.com/office/drawing/2014/main" id="{745EA7F5-10EC-EF0D-1055-B291626A14E5}"/>
                  </a:ext>
                </a:extLst>
              </p:cNvPr>
              <p:cNvSpPr>
                <a:spLocks noChangeShapeType="1"/>
              </p:cNvSpPr>
              <p:nvPr/>
            </p:nvSpPr>
            <p:spPr bwMode="auto">
              <a:xfrm flipH="1">
                <a:off x="0" y="0"/>
                <a:ext cx="2619" cy="1067"/>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2" name="Line 38">
                <a:extLst>
                  <a:ext uri="{FF2B5EF4-FFF2-40B4-BE49-F238E27FC236}">
                    <a16:creationId xmlns:a16="http://schemas.microsoft.com/office/drawing/2014/main" id="{E4E117F9-4877-D15A-D324-E3B4945AA3ED}"/>
                  </a:ext>
                </a:extLst>
              </p:cNvPr>
              <p:cNvSpPr>
                <a:spLocks noChangeShapeType="1"/>
              </p:cNvSpPr>
              <p:nvPr/>
            </p:nvSpPr>
            <p:spPr bwMode="auto">
              <a:xfrm flipH="1">
                <a:off x="0" y="0"/>
                <a:ext cx="2619" cy="919"/>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3" name="Line 39">
                <a:extLst>
                  <a:ext uri="{FF2B5EF4-FFF2-40B4-BE49-F238E27FC236}">
                    <a16:creationId xmlns:a16="http://schemas.microsoft.com/office/drawing/2014/main" id="{65144264-F3D9-451D-58AC-1848E36551E9}"/>
                  </a:ext>
                </a:extLst>
              </p:cNvPr>
              <p:cNvSpPr>
                <a:spLocks noChangeShapeType="1"/>
              </p:cNvSpPr>
              <p:nvPr/>
            </p:nvSpPr>
            <p:spPr bwMode="auto">
              <a:xfrm flipH="1">
                <a:off x="0" y="0"/>
                <a:ext cx="2619" cy="77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4" name="Line 40">
                <a:extLst>
                  <a:ext uri="{FF2B5EF4-FFF2-40B4-BE49-F238E27FC236}">
                    <a16:creationId xmlns:a16="http://schemas.microsoft.com/office/drawing/2014/main" id="{71F63BC9-DA51-0660-36DD-6349A6F7BACD}"/>
                  </a:ext>
                </a:extLst>
              </p:cNvPr>
              <p:cNvSpPr>
                <a:spLocks noChangeShapeType="1"/>
              </p:cNvSpPr>
              <p:nvPr/>
            </p:nvSpPr>
            <p:spPr bwMode="auto">
              <a:xfrm flipH="1">
                <a:off x="0" y="0"/>
                <a:ext cx="2597" cy="642"/>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5" name="Line 41">
                <a:extLst>
                  <a:ext uri="{FF2B5EF4-FFF2-40B4-BE49-F238E27FC236}">
                    <a16:creationId xmlns:a16="http://schemas.microsoft.com/office/drawing/2014/main" id="{8C0309C0-E191-4BFB-B0FC-715334B77993}"/>
                  </a:ext>
                </a:extLst>
              </p:cNvPr>
              <p:cNvSpPr>
                <a:spLocks noChangeShapeType="1"/>
              </p:cNvSpPr>
              <p:nvPr/>
            </p:nvSpPr>
            <p:spPr bwMode="auto">
              <a:xfrm flipH="1">
                <a:off x="0" y="0"/>
                <a:ext cx="2619" cy="514"/>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6" name="Line 42">
                <a:extLst>
                  <a:ext uri="{FF2B5EF4-FFF2-40B4-BE49-F238E27FC236}">
                    <a16:creationId xmlns:a16="http://schemas.microsoft.com/office/drawing/2014/main" id="{F4782D05-C3AC-8875-F1B8-96BFA08ED8BC}"/>
                  </a:ext>
                </a:extLst>
              </p:cNvPr>
              <p:cNvSpPr>
                <a:spLocks noChangeShapeType="1"/>
              </p:cNvSpPr>
              <p:nvPr/>
            </p:nvSpPr>
            <p:spPr bwMode="auto">
              <a:xfrm flipH="1">
                <a:off x="0" y="0"/>
                <a:ext cx="2619" cy="405"/>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7" name="Line 43">
                <a:extLst>
                  <a:ext uri="{FF2B5EF4-FFF2-40B4-BE49-F238E27FC236}">
                    <a16:creationId xmlns:a16="http://schemas.microsoft.com/office/drawing/2014/main" id="{0B9B10AD-730C-8E22-F141-F269B73DC3AD}"/>
                  </a:ext>
                </a:extLst>
              </p:cNvPr>
              <p:cNvSpPr>
                <a:spLocks noChangeShapeType="1"/>
              </p:cNvSpPr>
              <p:nvPr/>
            </p:nvSpPr>
            <p:spPr bwMode="auto">
              <a:xfrm flipH="1">
                <a:off x="0" y="0"/>
                <a:ext cx="2619" cy="298"/>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8" name="Line 44">
                <a:extLst>
                  <a:ext uri="{FF2B5EF4-FFF2-40B4-BE49-F238E27FC236}">
                    <a16:creationId xmlns:a16="http://schemas.microsoft.com/office/drawing/2014/main" id="{4882C686-5D88-E882-B897-1977DEE50F04}"/>
                  </a:ext>
                </a:extLst>
              </p:cNvPr>
              <p:cNvSpPr>
                <a:spLocks noChangeShapeType="1"/>
              </p:cNvSpPr>
              <p:nvPr/>
            </p:nvSpPr>
            <p:spPr bwMode="auto">
              <a:xfrm flipH="1">
                <a:off x="0" y="0"/>
                <a:ext cx="2619" cy="213"/>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69" name="Line 45">
                <a:extLst>
                  <a:ext uri="{FF2B5EF4-FFF2-40B4-BE49-F238E27FC236}">
                    <a16:creationId xmlns:a16="http://schemas.microsoft.com/office/drawing/2014/main" id="{0D7FAED7-3592-E3B5-1FBC-5540FEAF472C}"/>
                  </a:ext>
                </a:extLst>
              </p:cNvPr>
              <p:cNvSpPr>
                <a:spLocks noChangeShapeType="1"/>
              </p:cNvSpPr>
              <p:nvPr/>
            </p:nvSpPr>
            <p:spPr bwMode="auto">
              <a:xfrm flipH="1">
                <a:off x="0" y="0"/>
                <a:ext cx="2619" cy="126"/>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70" name="Line 46">
                <a:extLst>
                  <a:ext uri="{FF2B5EF4-FFF2-40B4-BE49-F238E27FC236}">
                    <a16:creationId xmlns:a16="http://schemas.microsoft.com/office/drawing/2014/main" id="{D9E4C2B8-DC72-2498-E2E2-C343B3043BED}"/>
                  </a:ext>
                </a:extLst>
              </p:cNvPr>
              <p:cNvSpPr>
                <a:spLocks noChangeShapeType="1"/>
              </p:cNvSpPr>
              <p:nvPr/>
            </p:nvSpPr>
            <p:spPr bwMode="auto">
              <a:xfrm flipH="1">
                <a:off x="0" y="0"/>
                <a:ext cx="2619" cy="63"/>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grpSp>
        <p:grpSp>
          <p:nvGrpSpPr>
            <p:cNvPr id="52271" name="Group 47">
              <a:extLst>
                <a:ext uri="{FF2B5EF4-FFF2-40B4-BE49-F238E27FC236}">
                  <a16:creationId xmlns:a16="http://schemas.microsoft.com/office/drawing/2014/main" id="{144B026A-686D-663F-8E01-CD35AC3C8F9F}"/>
                </a:ext>
              </a:extLst>
            </p:cNvPr>
            <p:cNvGrpSpPr>
              <a:grpSpLocks/>
            </p:cNvGrpSpPr>
            <p:nvPr/>
          </p:nvGrpSpPr>
          <p:grpSpPr bwMode="auto">
            <a:xfrm>
              <a:off x="0" y="15"/>
              <a:ext cx="3829" cy="1220"/>
              <a:chOff x="0" y="0"/>
              <a:chExt cx="5241" cy="1605"/>
            </a:xfrm>
          </p:grpSpPr>
          <p:grpSp>
            <p:nvGrpSpPr>
              <p:cNvPr id="52272" name="Group 48">
                <a:extLst>
                  <a:ext uri="{FF2B5EF4-FFF2-40B4-BE49-F238E27FC236}">
                    <a16:creationId xmlns:a16="http://schemas.microsoft.com/office/drawing/2014/main" id="{33696488-40D7-95DF-CA5D-D9C21ECCB949}"/>
                  </a:ext>
                </a:extLst>
              </p:cNvPr>
              <p:cNvGrpSpPr>
                <a:grpSpLocks/>
              </p:cNvGrpSpPr>
              <p:nvPr/>
            </p:nvGrpSpPr>
            <p:grpSpPr bwMode="auto">
              <a:xfrm>
                <a:off x="0" y="906"/>
                <a:ext cx="5241" cy="699"/>
                <a:chOff x="0" y="0"/>
                <a:chExt cx="5241" cy="699"/>
              </a:xfrm>
            </p:grpSpPr>
            <p:sp>
              <p:nvSpPr>
                <p:cNvPr id="52273" name="Line 49">
                  <a:extLst>
                    <a:ext uri="{FF2B5EF4-FFF2-40B4-BE49-F238E27FC236}">
                      <a16:creationId xmlns:a16="http://schemas.microsoft.com/office/drawing/2014/main" id="{B0E87015-2897-A1DC-9591-F1D626C350D7}"/>
                    </a:ext>
                  </a:extLst>
                </p:cNvPr>
                <p:cNvSpPr>
                  <a:spLocks noChangeShapeType="1"/>
                </p:cNvSpPr>
                <p:nvPr/>
              </p:nvSpPr>
              <p:spPr bwMode="auto">
                <a:xfrm>
                  <a:off x="0" y="699"/>
                  <a:ext cx="5241"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74" name="Line 50">
                  <a:extLst>
                    <a:ext uri="{FF2B5EF4-FFF2-40B4-BE49-F238E27FC236}">
                      <a16:creationId xmlns:a16="http://schemas.microsoft.com/office/drawing/2014/main" id="{2C1A7557-327F-B783-F01D-445FBA5276D5}"/>
                    </a:ext>
                  </a:extLst>
                </p:cNvPr>
                <p:cNvSpPr>
                  <a:spLocks noChangeShapeType="1"/>
                </p:cNvSpPr>
                <p:nvPr/>
              </p:nvSpPr>
              <p:spPr bwMode="auto">
                <a:xfrm>
                  <a:off x="0" y="441"/>
                  <a:ext cx="5241"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75" name="Line 51">
                  <a:extLst>
                    <a:ext uri="{FF2B5EF4-FFF2-40B4-BE49-F238E27FC236}">
                      <a16:creationId xmlns:a16="http://schemas.microsoft.com/office/drawing/2014/main" id="{067184F4-9694-861C-896B-88FCB442DCC3}"/>
                    </a:ext>
                  </a:extLst>
                </p:cNvPr>
                <p:cNvSpPr>
                  <a:spLocks noChangeShapeType="1"/>
                </p:cNvSpPr>
                <p:nvPr/>
              </p:nvSpPr>
              <p:spPr bwMode="auto">
                <a:xfrm>
                  <a:off x="0" y="208"/>
                  <a:ext cx="5239"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76" name="Line 52">
                  <a:extLst>
                    <a:ext uri="{FF2B5EF4-FFF2-40B4-BE49-F238E27FC236}">
                      <a16:creationId xmlns:a16="http://schemas.microsoft.com/office/drawing/2014/main" id="{601B4640-77C2-583A-479E-BB5CD1244CC3}"/>
                    </a:ext>
                  </a:extLst>
                </p:cNvPr>
                <p:cNvSpPr>
                  <a:spLocks noChangeShapeType="1"/>
                </p:cNvSpPr>
                <p:nvPr/>
              </p:nvSpPr>
              <p:spPr bwMode="auto">
                <a:xfrm>
                  <a:off x="0" y="0"/>
                  <a:ext cx="5239"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grpSp>
          <p:grpSp>
            <p:nvGrpSpPr>
              <p:cNvPr id="52277" name="Group 53">
                <a:extLst>
                  <a:ext uri="{FF2B5EF4-FFF2-40B4-BE49-F238E27FC236}">
                    <a16:creationId xmlns:a16="http://schemas.microsoft.com/office/drawing/2014/main" id="{AA290213-5CF8-362F-DFFD-A12AA48CD51B}"/>
                  </a:ext>
                </a:extLst>
              </p:cNvPr>
              <p:cNvGrpSpPr>
                <a:grpSpLocks/>
              </p:cNvGrpSpPr>
              <p:nvPr/>
            </p:nvGrpSpPr>
            <p:grpSpPr bwMode="auto">
              <a:xfrm>
                <a:off x="0" y="0"/>
                <a:ext cx="5241" cy="728"/>
                <a:chOff x="0" y="0"/>
                <a:chExt cx="5241" cy="728"/>
              </a:xfrm>
            </p:grpSpPr>
            <p:sp>
              <p:nvSpPr>
                <p:cNvPr id="52278" name="Line 54">
                  <a:extLst>
                    <a:ext uri="{FF2B5EF4-FFF2-40B4-BE49-F238E27FC236}">
                      <a16:creationId xmlns:a16="http://schemas.microsoft.com/office/drawing/2014/main" id="{F8DA50A6-B8B3-E688-BC35-FE525369647C}"/>
                    </a:ext>
                  </a:extLst>
                </p:cNvPr>
                <p:cNvSpPr>
                  <a:spLocks noChangeShapeType="1"/>
                </p:cNvSpPr>
                <p:nvPr/>
              </p:nvSpPr>
              <p:spPr bwMode="auto">
                <a:xfrm>
                  <a:off x="0" y="728"/>
                  <a:ext cx="5241"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79" name="Line 55">
                  <a:extLst>
                    <a:ext uri="{FF2B5EF4-FFF2-40B4-BE49-F238E27FC236}">
                      <a16:creationId xmlns:a16="http://schemas.microsoft.com/office/drawing/2014/main" id="{72C04606-633B-9571-F344-36B3CB21E3DB}"/>
                    </a:ext>
                  </a:extLst>
                </p:cNvPr>
                <p:cNvSpPr>
                  <a:spLocks noChangeShapeType="1"/>
                </p:cNvSpPr>
                <p:nvPr/>
              </p:nvSpPr>
              <p:spPr bwMode="auto">
                <a:xfrm flipV="1">
                  <a:off x="0" y="557"/>
                  <a:ext cx="5241" cy="1"/>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0" name="Line 56">
                  <a:extLst>
                    <a:ext uri="{FF2B5EF4-FFF2-40B4-BE49-F238E27FC236}">
                      <a16:creationId xmlns:a16="http://schemas.microsoft.com/office/drawing/2014/main" id="{B1FFB6DA-EB9C-347F-3502-7FFA030DF4E1}"/>
                    </a:ext>
                  </a:extLst>
                </p:cNvPr>
                <p:cNvSpPr>
                  <a:spLocks noChangeShapeType="1"/>
                </p:cNvSpPr>
                <p:nvPr/>
              </p:nvSpPr>
              <p:spPr bwMode="auto">
                <a:xfrm>
                  <a:off x="0" y="401"/>
                  <a:ext cx="5241" cy="5"/>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1" name="Line 57">
                  <a:extLst>
                    <a:ext uri="{FF2B5EF4-FFF2-40B4-BE49-F238E27FC236}">
                      <a16:creationId xmlns:a16="http://schemas.microsoft.com/office/drawing/2014/main" id="{CAD1261A-9FC4-C063-A4B8-5C6AD75EAF64}"/>
                    </a:ext>
                  </a:extLst>
                </p:cNvPr>
                <p:cNvSpPr>
                  <a:spLocks noChangeShapeType="1"/>
                </p:cNvSpPr>
                <p:nvPr/>
              </p:nvSpPr>
              <p:spPr bwMode="auto">
                <a:xfrm>
                  <a:off x="0" y="277"/>
                  <a:ext cx="5217"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2" name="Line 58">
                  <a:extLst>
                    <a:ext uri="{FF2B5EF4-FFF2-40B4-BE49-F238E27FC236}">
                      <a16:creationId xmlns:a16="http://schemas.microsoft.com/office/drawing/2014/main" id="{8906F0AF-68E8-5CC6-7CAF-2FBBC4E5837D}"/>
                    </a:ext>
                  </a:extLst>
                </p:cNvPr>
                <p:cNvSpPr>
                  <a:spLocks noChangeShapeType="1"/>
                </p:cNvSpPr>
                <p:nvPr/>
              </p:nvSpPr>
              <p:spPr bwMode="auto">
                <a:xfrm flipV="1">
                  <a:off x="0" y="171"/>
                  <a:ext cx="5241" cy="6"/>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3" name="Line 59">
                  <a:extLst>
                    <a:ext uri="{FF2B5EF4-FFF2-40B4-BE49-F238E27FC236}">
                      <a16:creationId xmlns:a16="http://schemas.microsoft.com/office/drawing/2014/main" id="{1DE97A95-E7F4-C35F-FA4C-3631554DAAD5}"/>
                    </a:ext>
                  </a:extLst>
                </p:cNvPr>
                <p:cNvSpPr>
                  <a:spLocks noChangeShapeType="1"/>
                </p:cNvSpPr>
                <p:nvPr/>
              </p:nvSpPr>
              <p:spPr bwMode="auto">
                <a:xfrm>
                  <a:off x="0" y="102"/>
                  <a:ext cx="5241" cy="4"/>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4" name="Line 60">
                  <a:extLst>
                    <a:ext uri="{FF2B5EF4-FFF2-40B4-BE49-F238E27FC236}">
                      <a16:creationId xmlns:a16="http://schemas.microsoft.com/office/drawing/2014/main" id="{813B7FAC-7164-D1EF-63AD-D14A839DE8B8}"/>
                    </a:ext>
                  </a:extLst>
                </p:cNvPr>
                <p:cNvSpPr>
                  <a:spLocks noChangeShapeType="1"/>
                </p:cNvSpPr>
                <p:nvPr/>
              </p:nvSpPr>
              <p:spPr bwMode="auto">
                <a:xfrm flipV="1">
                  <a:off x="0" y="64"/>
                  <a:ext cx="5241" cy="1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5" name="Line 61">
                  <a:extLst>
                    <a:ext uri="{FF2B5EF4-FFF2-40B4-BE49-F238E27FC236}">
                      <a16:creationId xmlns:a16="http://schemas.microsoft.com/office/drawing/2014/main" id="{67B17E76-1A8E-C994-1F8A-F7744A14642B}"/>
                    </a:ext>
                  </a:extLst>
                </p:cNvPr>
                <p:cNvSpPr>
                  <a:spLocks noChangeShapeType="1"/>
                </p:cNvSpPr>
                <p:nvPr/>
              </p:nvSpPr>
              <p:spPr bwMode="auto">
                <a:xfrm>
                  <a:off x="23" y="22"/>
                  <a:ext cx="5218"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6" name="Line 62">
                  <a:extLst>
                    <a:ext uri="{FF2B5EF4-FFF2-40B4-BE49-F238E27FC236}">
                      <a16:creationId xmlns:a16="http://schemas.microsoft.com/office/drawing/2014/main" id="{639E171A-136B-24D9-811F-FB37AF3A5B33}"/>
                    </a:ext>
                  </a:extLst>
                </p:cNvPr>
                <p:cNvSpPr>
                  <a:spLocks noChangeShapeType="1"/>
                </p:cNvSpPr>
                <p:nvPr/>
              </p:nvSpPr>
              <p:spPr bwMode="auto">
                <a:xfrm>
                  <a:off x="0" y="0"/>
                  <a:ext cx="5241" cy="0"/>
                </a:xfrm>
                <a:prstGeom prst="line">
                  <a:avLst/>
                </a:prstGeom>
                <a:noFill/>
                <a:ln w="31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grpSp>
        </p:grpSp>
      </p:grpSp>
      <p:sp>
        <p:nvSpPr>
          <p:cNvPr id="52287" name="Line 82">
            <a:extLst>
              <a:ext uri="{FF2B5EF4-FFF2-40B4-BE49-F238E27FC236}">
                <a16:creationId xmlns:a16="http://schemas.microsoft.com/office/drawing/2014/main" id="{155825A4-3A7A-5AC7-64DA-871D5F44B58B}"/>
              </a:ext>
            </a:extLst>
          </p:cNvPr>
          <p:cNvSpPr>
            <a:spLocks noChangeShapeType="1"/>
          </p:cNvSpPr>
          <p:nvPr/>
        </p:nvSpPr>
        <p:spPr bwMode="auto">
          <a:xfrm>
            <a:off x="4481513" y="2878932"/>
            <a:ext cx="3298032" cy="0"/>
          </a:xfrm>
          <a:prstGeom prst="line">
            <a:avLst/>
          </a:prstGeom>
          <a:noFill/>
          <a:ln w="127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289" name="Rectangle 88">
            <a:extLst>
              <a:ext uri="{FF2B5EF4-FFF2-40B4-BE49-F238E27FC236}">
                <a16:creationId xmlns:a16="http://schemas.microsoft.com/office/drawing/2014/main" id="{6B036BAC-4A09-82C4-994C-1430FCE09D52}"/>
              </a:ext>
            </a:extLst>
          </p:cNvPr>
          <p:cNvSpPr>
            <a:spLocks noChangeArrowheads="1"/>
          </p:cNvSpPr>
          <p:nvPr/>
        </p:nvSpPr>
        <p:spPr bwMode="auto">
          <a:xfrm>
            <a:off x="2213904" y="4572000"/>
            <a:ext cx="363272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ko-KR" sz="3750" b="1">
                <a:solidFill>
                  <a:srgbClr val="005AB4"/>
                </a:solidFill>
                <a:latin typeface="Arial Unicode MS" panose="020B0604020202020204" pitchFamily="34" charset="-128"/>
                <a:ea typeface="Arial Unicode MS" panose="020B0604020202020204" pitchFamily="34" charset="-128"/>
                <a:cs typeface="HY견명조"/>
              </a:rPr>
              <a:t>Cải tiến kỹ thuật</a:t>
            </a:r>
          </a:p>
        </p:txBody>
      </p:sp>
      <p:sp>
        <p:nvSpPr>
          <p:cNvPr id="52292" name="Line 93">
            <a:extLst>
              <a:ext uri="{FF2B5EF4-FFF2-40B4-BE49-F238E27FC236}">
                <a16:creationId xmlns:a16="http://schemas.microsoft.com/office/drawing/2014/main" id="{D8375319-6BEA-1FF5-FA65-4E52B4D318FA}"/>
              </a:ext>
            </a:extLst>
          </p:cNvPr>
          <p:cNvSpPr>
            <a:spLocks noChangeShapeType="1"/>
          </p:cNvSpPr>
          <p:nvPr/>
        </p:nvSpPr>
        <p:spPr bwMode="auto">
          <a:xfrm>
            <a:off x="10236995" y="2847975"/>
            <a:ext cx="3164681" cy="0"/>
          </a:xfrm>
          <a:prstGeom prst="line">
            <a:avLst/>
          </a:prstGeom>
          <a:noFill/>
          <a:ln w="127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grpSp>
        <p:nvGrpSpPr>
          <p:cNvPr id="52293" name="Nhóm 3">
            <a:extLst>
              <a:ext uri="{FF2B5EF4-FFF2-40B4-BE49-F238E27FC236}">
                <a16:creationId xmlns:a16="http://schemas.microsoft.com/office/drawing/2014/main" id="{DE5FB546-8B3F-2F5D-3F11-50607C4F1AB6}"/>
              </a:ext>
            </a:extLst>
          </p:cNvPr>
          <p:cNvGrpSpPr>
            <a:grpSpLocks/>
          </p:cNvGrpSpPr>
          <p:nvPr/>
        </p:nvGrpSpPr>
        <p:grpSpPr bwMode="auto">
          <a:xfrm>
            <a:off x="5105400" y="3009901"/>
            <a:ext cx="8029575" cy="4626770"/>
            <a:chOff x="2800350" y="2877883"/>
            <a:chExt cx="5353050" cy="3084765"/>
          </a:xfrm>
        </p:grpSpPr>
        <p:sp>
          <p:nvSpPr>
            <p:cNvPr id="52294" name="Oval 63">
              <a:extLst>
                <a:ext uri="{FF2B5EF4-FFF2-40B4-BE49-F238E27FC236}">
                  <a16:creationId xmlns:a16="http://schemas.microsoft.com/office/drawing/2014/main" id="{DA1F6DEF-43F0-F3A6-FD1C-ABC8199BB108}"/>
                </a:ext>
              </a:extLst>
            </p:cNvPr>
            <p:cNvSpPr>
              <a:spLocks noChangeArrowheads="1"/>
            </p:cNvSpPr>
            <p:nvPr/>
          </p:nvSpPr>
          <p:spPr bwMode="auto">
            <a:xfrm>
              <a:off x="2800350" y="4597398"/>
              <a:ext cx="5353050" cy="1365250"/>
            </a:xfrm>
            <a:prstGeom prst="ellipse">
              <a:avLst/>
            </a:prstGeom>
            <a:gradFill rotWithShape="1">
              <a:gsLst>
                <a:gs pos="0">
                  <a:srgbClr val="000000">
                    <a:alpha val="37999"/>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vi-VN" altLang="en-VN" sz="3600">
                <a:latin typeface="Arial" panose="020B0604020202020204" pitchFamily="34" charset="0"/>
              </a:endParaRPr>
            </a:p>
          </p:txBody>
        </p:sp>
        <p:grpSp>
          <p:nvGrpSpPr>
            <p:cNvPr id="52295" name="Group 64">
              <a:extLst>
                <a:ext uri="{FF2B5EF4-FFF2-40B4-BE49-F238E27FC236}">
                  <a16:creationId xmlns:a16="http://schemas.microsoft.com/office/drawing/2014/main" id="{5A298897-4290-6EF9-190B-4A3414C8B375}"/>
                </a:ext>
              </a:extLst>
            </p:cNvPr>
            <p:cNvGrpSpPr>
              <a:grpSpLocks/>
            </p:cNvGrpSpPr>
            <p:nvPr/>
          </p:nvGrpSpPr>
          <p:grpSpPr bwMode="auto">
            <a:xfrm>
              <a:off x="3536506" y="2877883"/>
              <a:ext cx="4253126" cy="2370918"/>
              <a:chOff x="0" y="0"/>
              <a:chExt cx="2811" cy="1567"/>
            </a:xfrm>
          </p:grpSpPr>
          <p:sp>
            <p:nvSpPr>
              <p:cNvPr id="70" name="Oval 65">
                <a:extLst>
                  <a:ext uri="{FF2B5EF4-FFF2-40B4-BE49-F238E27FC236}">
                    <a16:creationId xmlns:a16="http://schemas.microsoft.com/office/drawing/2014/main" id="{9779A389-7E4C-F676-A751-D24C79ABD266}"/>
                  </a:ext>
                </a:extLst>
              </p:cNvPr>
              <p:cNvSpPr>
                <a:spLocks noChangeArrowheads="1"/>
              </p:cNvSpPr>
              <p:nvPr/>
            </p:nvSpPr>
            <p:spPr bwMode="auto">
              <a:xfrm>
                <a:off x="0" y="0"/>
                <a:ext cx="2799" cy="1567"/>
              </a:xfrm>
              <a:prstGeom prst="ellipse">
                <a:avLst/>
              </a:prstGeom>
              <a:gradFill rotWithShape="1">
                <a:gsLst>
                  <a:gs pos="0">
                    <a:srgbClr val="777195">
                      <a:alpha val="75000"/>
                    </a:srgbClr>
                  </a:gs>
                  <a:gs pos="50000">
                    <a:srgbClr val="FFFFFF">
                      <a:alpha val="75999"/>
                    </a:srgbClr>
                  </a:gs>
                  <a:gs pos="100000">
                    <a:srgbClr val="777195">
                      <a:alpha val="75000"/>
                    </a:srgbClr>
                  </a:gs>
                </a:gsLst>
                <a:lin ang="0" scaled="1"/>
              </a:gradFill>
              <a:ln>
                <a:noFill/>
              </a:ln>
              <a:effectLst/>
            </p:spPr>
            <p:txBody>
              <a:bodyPr wrap="none" anchor="ctr"/>
              <a:lstStyle/>
              <a:p>
                <a:pPr algn="ctr" defTabSz="1371600">
                  <a:defRPr/>
                </a:pPr>
                <a:endParaRPr lang="en-US" sz="3600">
                  <a:latin typeface="Arial" charset="0"/>
                </a:endParaRPr>
              </a:p>
            </p:txBody>
          </p:sp>
          <p:grpSp>
            <p:nvGrpSpPr>
              <p:cNvPr id="52299" name="Group 66">
                <a:extLst>
                  <a:ext uri="{FF2B5EF4-FFF2-40B4-BE49-F238E27FC236}">
                    <a16:creationId xmlns:a16="http://schemas.microsoft.com/office/drawing/2014/main" id="{0033214F-24C5-D2BA-B823-157409E8F700}"/>
                  </a:ext>
                </a:extLst>
              </p:cNvPr>
              <p:cNvGrpSpPr>
                <a:grpSpLocks/>
              </p:cNvGrpSpPr>
              <p:nvPr/>
            </p:nvGrpSpPr>
            <p:grpSpPr bwMode="auto">
              <a:xfrm>
                <a:off x="0" y="0"/>
                <a:ext cx="2811" cy="1377"/>
                <a:chOff x="0" y="0"/>
                <a:chExt cx="2811" cy="1377"/>
              </a:xfrm>
            </p:grpSpPr>
            <p:sp>
              <p:nvSpPr>
                <p:cNvPr id="52300" name="Arc 67">
                  <a:extLst>
                    <a:ext uri="{FF2B5EF4-FFF2-40B4-BE49-F238E27FC236}">
                      <a16:creationId xmlns:a16="http://schemas.microsoft.com/office/drawing/2014/main" id="{0C2D0859-BE37-25A9-9B82-1FDBC7C4E806}"/>
                    </a:ext>
                  </a:extLst>
                </p:cNvPr>
                <p:cNvSpPr>
                  <a:spLocks/>
                </p:cNvSpPr>
                <p:nvPr/>
              </p:nvSpPr>
              <p:spPr bwMode="auto">
                <a:xfrm>
                  <a:off x="0" y="208"/>
                  <a:ext cx="2714" cy="1169"/>
                </a:xfrm>
                <a:custGeom>
                  <a:avLst/>
                  <a:gdLst>
                    <a:gd name="T0" fmla="*/ 11 w 41746"/>
                    <a:gd name="T1" fmla="*/ 1 h 36727"/>
                    <a:gd name="T2" fmla="*/ 2 w 41746"/>
                    <a:gd name="T3" fmla="*/ 0 h 36727"/>
                    <a:gd name="T4" fmla="*/ 6 w 41746"/>
                    <a:gd name="T5" fmla="*/ 0 h 36727"/>
                    <a:gd name="T6" fmla="*/ 0 60000 65536"/>
                    <a:gd name="T7" fmla="*/ 0 60000 65536"/>
                    <a:gd name="T8" fmla="*/ 0 60000 65536"/>
                    <a:gd name="T9" fmla="*/ 0 w 41746"/>
                    <a:gd name="T10" fmla="*/ 0 h 36727"/>
                    <a:gd name="T11" fmla="*/ 41746 w 41746"/>
                    <a:gd name="T12" fmla="*/ 36727 h 36727"/>
                  </a:gdLst>
                  <a:ahLst/>
                  <a:cxnLst>
                    <a:cxn ang="T6">
                      <a:pos x="T0" y="T1"/>
                    </a:cxn>
                    <a:cxn ang="T7">
                      <a:pos x="T2" y="T3"/>
                    </a:cxn>
                    <a:cxn ang="T8">
                      <a:pos x="T4" y="T5"/>
                    </a:cxn>
                  </a:cxnLst>
                  <a:rect l="T9" t="T10" r="T11" b="T12"/>
                  <a:pathLst>
                    <a:path w="41746" h="36727" fill="none" extrusionOk="0">
                      <a:moveTo>
                        <a:pt x="41746" y="22917"/>
                      </a:moveTo>
                      <a:cubicBezTo>
                        <a:pt x="38528" y="31239"/>
                        <a:pt x="30523" y="36726"/>
                        <a:pt x="21600" y="36727"/>
                      </a:cubicBezTo>
                      <a:cubicBezTo>
                        <a:pt x="9670" y="36727"/>
                        <a:pt x="0" y="27056"/>
                        <a:pt x="0" y="15127"/>
                      </a:cubicBezTo>
                      <a:cubicBezTo>
                        <a:pt x="-1" y="9469"/>
                        <a:pt x="2219" y="4038"/>
                        <a:pt x="6181" y="-1"/>
                      </a:cubicBezTo>
                    </a:path>
                    <a:path w="41746" h="36727" stroke="0" extrusionOk="0">
                      <a:moveTo>
                        <a:pt x="41746" y="22917"/>
                      </a:moveTo>
                      <a:cubicBezTo>
                        <a:pt x="38528" y="31239"/>
                        <a:pt x="30523" y="36726"/>
                        <a:pt x="21600" y="36727"/>
                      </a:cubicBezTo>
                      <a:cubicBezTo>
                        <a:pt x="9670" y="36727"/>
                        <a:pt x="0" y="27056"/>
                        <a:pt x="0" y="15127"/>
                      </a:cubicBezTo>
                      <a:cubicBezTo>
                        <a:pt x="-1" y="9469"/>
                        <a:pt x="2219" y="4038"/>
                        <a:pt x="6181" y="-1"/>
                      </a:cubicBezTo>
                      <a:lnTo>
                        <a:pt x="21600" y="15127"/>
                      </a:lnTo>
                      <a:lnTo>
                        <a:pt x="41746" y="22917"/>
                      </a:lnTo>
                      <a:close/>
                    </a:path>
                  </a:pathLst>
                </a:custGeom>
                <a:solidFill>
                  <a:srgbClr val="005AB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1" name="Arc 68">
                  <a:extLst>
                    <a:ext uri="{FF2B5EF4-FFF2-40B4-BE49-F238E27FC236}">
                      <a16:creationId xmlns:a16="http://schemas.microsoft.com/office/drawing/2014/main" id="{985DA994-B874-6A1D-A8A5-6631386CF778}"/>
                    </a:ext>
                  </a:extLst>
                </p:cNvPr>
                <p:cNvSpPr>
                  <a:spLocks/>
                </p:cNvSpPr>
                <p:nvPr/>
              </p:nvSpPr>
              <p:spPr bwMode="auto">
                <a:xfrm>
                  <a:off x="404" y="0"/>
                  <a:ext cx="1032" cy="688"/>
                </a:xfrm>
                <a:custGeom>
                  <a:avLst/>
                  <a:gdLst>
                    <a:gd name="T0" fmla="*/ 0 w 15872"/>
                    <a:gd name="T1" fmla="*/ 0 h 21600"/>
                    <a:gd name="T2" fmla="*/ 4 w 15872"/>
                    <a:gd name="T3" fmla="*/ 0 h 21600"/>
                    <a:gd name="T4" fmla="*/ 4 w 15872"/>
                    <a:gd name="T5" fmla="*/ 1 h 21600"/>
                    <a:gd name="T6" fmla="*/ 0 60000 65536"/>
                    <a:gd name="T7" fmla="*/ 0 60000 65536"/>
                    <a:gd name="T8" fmla="*/ 0 60000 65536"/>
                    <a:gd name="T9" fmla="*/ 0 w 15872"/>
                    <a:gd name="T10" fmla="*/ 0 h 21600"/>
                    <a:gd name="T11" fmla="*/ 15872 w 15872"/>
                    <a:gd name="T12" fmla="*/ 21600 h 21600"/>
                  </a:gdLst>
                  <a:ahLst/>
                  <a:cxnLst>
                    <a:cxn ang="T6">
                      <a:pos x="T0" y="T1"/>
                    </a:cxn>
                    <a:cxn ang="T7">
                      <a:pos x="T2" y="T3"/>
                    </a:cxn>
                    <a:cxn ang="T8">
                      <a:pos x="T4" y="T5"/>
                    </a:cxn>
                  </a:cxnLst>
                  <a:rect l="T9" t="T10" r="T11" b="T12"/>
                  <a:pathLst>
                    <a:path w="15872" h="21600" fill="none" extrusionOk="0">
                      <a:moveTo>
                        <a:pt x="-1" y="6630"/>
                      </a:moveTo>
                      <a:cubicBezTo>
                        <a:pt x="4072" y="2394"/>
                        <a:pt x="9695" y="-1"/>
                        <a:pt x="15572" y="0"/>
                      </a:cubicBezTo>
                      <a:cubicBezTo>
                        <a:pt x="15672" y="0"/>
                        <a:pt x="15772" y="0"/>
                        <a:pt x="15871" y="2"/>
                      </a:cubicBezTo>
                    </a:path>
                    <a:path w="15872" h="21600" stroke="0" extrusionOk="0">
                      <a:moveTo>
                        <a:pt x="-1" y="6630"/>
                      </a:moveTo>
                      <a:cubicBezTo>
                        <a:pt x="4072" y="2394"/>
                        <a:pt x="9695" y="-1"/>
                        <a:pt x="15572" y="0"/>
                      </a:cubicBezTo>
                      <a:cubicBezTo>
                        <a:pt x="15672" y="0"/>
                        <a:pt x="15772" y="0"/>
                        <a:pt x="15871" y="2"/>
                      </a:cubicBezTo>
                      <a:lnTo>
                        <a:pt x="15572" y="21600"/>
                      </a:lnTo>
                      <a:lnTo>
                        <a:pt x="-1" y="6630"/>
                      </a:lnTo>
                      <a:close/>
                    </a:path>
                  </a:pathLst>
                </a:custGeom>
                <a:solidFill>
                  <a:srgbClr val="88528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2" name="Arc 69">
                  <a:extLst>
                    <a:ext uri="{FF2B5EF4-FFF2-40B4-BE49-F238E27FC236}">
                      <a16:creationId xmlns:a16="http://schemas.microsoft.com/office/drawing/2014/main" id="{D70C6F23-4047-7834-3C78-1B687D06B075}"/>
                    </a:ext>
                  </a:extLst>
                </p:cNvPr>
                <p:cNvSpPr>
                  <a:spLocks/>
                </p:cNvSpPr>
                <p:nvPr/>
              </p:nvSpPr>
              <p:spPr bwMode="auto">
                <a:xfrm>
                  <a:off x="1404" y="0"/>
                  <a:ext cx="1024" cy="688"/>
                </a:xfrm>
                <a:custGeom>
                  <a:avLst/>
                  <a:gdLst>
                    <a:gd name="T0" fmla="*/ 0 w 15745"/>
                    <a:gd name="T1" fmla="*/ 0 h 21599"/>
                    <a:gd name="T2" fmla="*/ 4 w 15745"/>
                    <a:gd name="T3" fmla="*/ 0 h 21599"/>
                    <a:gd name="T4" fmla="*/ 0 w 15745"/>
                    <a:gd name="T5" fmla="*/ 1 h 21599"/>
                    <a:gd name="T6" fmla="*/ 0 60000 65536"/>
                    <a:gd name="T7" fmla="*/ 0 60000 65536"/>
                    <a:gd name="T8" fmla="*/ 0 60000 65536"/>
                    <a:gd name="T9" fmla="*/ 0 w 15745"/>
                    <a:gd name="T10" fmla="*/ 0 h 21599"/>
                    <a:gd name="T11" fmla="*/ 15745 w 15745"/>
                    <a:gd name="T12" fmla="*/ 21599 h 21599"/>
                  </a:gdLst>
                  <a:ahLst/>
                  <a:cxnLst>
                    <a:cxn ang="T6">
                      <a:pos x="T0" y="T1"/>
                    </a:cxn>
                    <a:cxn ang="T7">
                      <a:pos x="T2" y="T3"/>
                    </a:cxn>
                    <a:cxn ang="T8">
                      <a:pos x="T4" y="T5"/>
                    </a:cxn>
                  </a:cxnLst>
                  <a:rect l="T9" t="T10" r="T11" b="T12"/>
                  <a:pathLst>
                    <a:path w="15745" h="21599" fill="none" extrusionOk="0">
                      <a:moveTo>
                        <a:pt x="239" y="0"/>
                      </a:moveTo>
                      <a:cubicBezTo>
                        <a:pt x="6120" y="65"/>
                        <a:pt x="11719" y="2525"/>
                        <a:pt x="15744" y="6812"/>
                      </a:cubicBezTo>
                    </a:path>
                    <a:path w="15745" h="21599" stroke="0" extrusionOk="0">
                      <a:moveTo>
                        <a:pt x="239" y="0"/>
                      </a:moveTo>
                      <a:cubicBezTo>
                        <a:pt x="6120" y="65"/>
                        <a:pt x="11719" y="2525"/>
                        <a:pt x="15744" y="6812"/>
                      </a:cubicBezTo>
                      <a:lnTo>
                        <a:pt x="0" y="21599"/>
                      </a:lnTo>
                      <a:lnTo>
                        <a:pt x="239" y="0"/>
                      </a:lnTo>
                      <a:close/>
                    </a:path>
                  </a:pathLst>
                </a:custGeom>
                <a:solidFill>
                  <a:srgbClr val="B44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3" name="Arc 70">
                  <a:extLst>
                    <a:ext uri="{FF2B5EF4-FFF2-40B4-BE49-F238E27FC236}">
                      <a16:creationId xmlns:a16="http://schemas.microsoft.com/office/drawing/2014/main" id="{31367E18-3AD1-712A-FC31-104757201413}"/>
                    </a:ext>
                  </a:extLst>
                </p:cNvPr>
                <p:cNvSpPr>
                  <a:spLocks/>
                </p:cNvSpPr>
                <p:nvPr/>
              </p:nvSpPr>
              <p:spPr bwMode="auto">
                <a:xfrm>
                  <a:off x="1406" y="187"/>
                  <a:ext cx="1405" cy="756"/>
                </a:xfrm>
                <a:custGeom>
                  <a:avLst/>
                  <a:gdLst>
                    <a:gd name="T0" fmla="*/ 4 w 21600"/>
                    <a:gd name="T1" fmla="*/ 0 h 23737"/>
                    <a:gd name="T2" fmla="*/ 6 w 21600"/>
                    <a:gd name="T3" fmla="*/ 1 h 23737"/>
                    <a:gd name="T4" fmla="*/ 0 w 21600"/>
                    <a:gd name="T5" fmla="*/ 1 h 23737"/>
                    <a:gd name="T6" fmla="*/ 0 60000 65536"/>
                    <a:gd name="T7" fmla="*/ 0 60000 65536"/>
                    <a:gd name="T8" fmla="*/ 0 60000 65536"/>
                    <a:gd name="T9" fmla="*/ 0 w 21600"/>
                    <a:gd name="T10" fmla="*/ 0 h 23737"/>
                    <a:gd name="T11" fmla="*/ 21600 w 21600"/>
                    <a:gd name="T12" fmla="*/ 23737 h 23737"/>
                  </a:gdLst>
                  <a:ahLst/>
                  <a:cxnLst>
                    <a:cxn ang="T6">
                      <a:pos x="T0" y="T1"/>
                    </a:cxn>
                    <a:cxn ang="T7">
                      <a:pos x="T2" y="T3"/>
                    </a:cxn>
                    <a:cxn ang="T8">
                      <a:pos x="T4" y="T5"/>
                    </a:cxn>
                  </a:cxnLst>
                  <a:rect l="T9" t="T10" r="T11" b="T12"/>
                  <a:pathLst>
                    <a:path w="21600" h="23737" fill="none" extrusionOk="0">
                      <a:moveTo>
                        <a:pt x="14973" y="-1"/>
                      </a:moveTo>
                      <a:cubicBezTo>
                        <a:pt x="19207" y="4072"/>
                        <a:pt x="21600" y="9693"/>
                        <a:pt x="21600" y="15568"/>
                      </a:cubicBezTo>
                      <a:cubicBezTo>
                        <a:pt x="21600" y="18369"/>
                        <a:pt x="21055" y="21143"/>
                        <a:pt x="19995" y="23736"/>
                      </a:cubicBezTo>
                    </a:path>
                    <a:path w="21600" h="23737" stroke="0" extrusionOk="0">
                      <a:moveTo>
                        <a:pt x="14973" y="-1"/>
                      </a:moveTo>
                      <a:cubicBezTo>
                        <a:pt x="19207" y="4072"/>
                        <a:pt x="21600" y="9693"/>
                        <a:pt x="21600" y="15568"/>
                      </a:cubicBezTo>
                      <a:cubicBezTo>
                        <a:pt x="21600" y="18369"/>
                        <a:pt x="21055" y="21143"/>
                        <a:pt x="19995" y="23736"/>
                      </a:cubicBezTo>
                      <a:lnTo>
                        <a:pt x="0" y="15568"/>
                      </a:lnTo>
                      <a:lnTo>
                        <a:pt x="14973" y="-1"/>
                      </a:lnTo>
                      <a:close/>
                    </a:path>
                  </a:pathLst>
                </a:custGeom>
                <a:solidFill>
                  <a:srgbClr val="A888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grpSp>
        </p:grpSp>
        <p:sp>
          <p:nvSpPr>
            <p:cNvPr id="52304" name="Arc 72">
              <a:extLst>
                <a:ext uri="{FF2B5EF4-FFF2-40B4-BE49-F238E27FC236}">
                  <a16:creationId xmlns:a16="http://schemas.microsoft.com/office/drawing/2014/main" id="{F579185D-DBC2-B6B6-8996-74C917751275}"/>
                </a:ext>
              </a:extLst>
            </p:cNvPr>
            <p:cNvSpPr>
              <a:spLocks/>
            </p:cNvSpPr>
            <p:nvPr/>
          </p:nvSpPr>
          <p:spPr bwMode="auto">
            <a:xfrm>
              <a:off x="3545584" y="3195619"/>
              <a:ext cx="4106363" cy="1768732"/>
            </a:xfrm>
            <a:custGeom>
              <a:avLst/>
              <a:gdLst>
                <a:gd name="T0" fmla="*/ 2147483647 w 41746"/>
                <a:gd name="T1" fmla="*/ 2147483647 h 36727"/>
                <a:gd name="T2" fmla="*/ 2147483647 w 41746"/>
                <a:gd name="T3" fmla="*/ 0 h 36727"/>
                <a:gd name="T4" fmla="*/ 2147483647 w 41746"/>
                <a:gd name="T5" fmla="*/ 1689594647 h 36727"/>
                <a:gd name="T6" fmla="*/ 0 60000 65536"/>
                <a:gd name="T7" fmla="*/ 0 60000 65536"/>
                <a:gd name="T8" fmla="*/ 0 60000 65536"/>
                <a:gd name="T9" fmla="*/ 0 w 41746"/>
                <a:gd name="T10" fmla="*/ 0 h 36727"/>
                <a:gd name="T11" fmla="*/ 41746 w 41746"/>
                <a:gd name="T12" fmla="*/ 36727 h 36727"/>
              </a:gdLst>
              <a:ahLst/>
              <a:cxnLst>
                <a:cxn ang="T6">
                  <a:pos x="T0" y="T1"/>
                </a:cxn>
                <a:cxn ang="T7">
                  <a:pos x="T2" y="T3"/>
                </a:cxn>
                <a:cxn ang="T8">
                  <a:pos x="T4" y="T5"/>
                </a:cxn>
              </a:cxnLst>
              <a:rect l="T9" t="T10" r="T11" b="T12"/>
              <a:pathLst>
                <a:path w="41746" h="36727" fill="none" extrusionOk="0">
                  <a:moveTo>
                    <a:pt x="41746" y="22917"/>
                  </a:moveTo>
                  <a:cubicBezTo>
                    <a:pt x="38528" y="31239"/>
                    <a:pt x="30523" y="36726"/>
                    <a:pt x="21600" y="36727"/>
                  </a:cubicBezTo>
                  <a:cubicBezTo>
                    <a:pt x="9670" y="36727"/>
                    <a:pt x="0" y="27056"/>
                    <a:pt x="0" y="15127"/>
                  </a:cubicBezTo>
                  <a:cubicBezTo>
                    <a:pt x="-1" y="9469"/>
                    <a:pt x="2219" y="4038"/>
                    <a:pt x="6181" y="-1"/>
                  </a:cubicBezTo>
                </a:path>
                <a:path w="41746" h="36727" stroke="0" extrusionOk="0">
                  <a:moveTo>
                    <a:pt x="41746" y="22917"/>
                  </a:moveTo>
                  <a:cubicBezTo>
                    <a:pt x="38528" y="31239"/>
                    <a:pt x="30523" y="36726"/>
                    <a:pt x="21600" y="36727"/>
                  </a:cubicBezTo>
                  <a:cubicBezTo>
                    <a:pt x="9670" y="36727"/>
                    <a:pt x="0" y="27056"/>
                    <a:pt x="0" y="15127"/>
                  </a:cubicBezTo>
                  <a:cubicBezTo>
                    <a:pt x="-1" y="9469"/>
                    <a:pt x="2219" y="4038"/>
                    <a:pt x="6181" y="-1"/>
                  </a:cubicBezTo>
                  <a:lnTo>
                    <a:pt x="21600" y="15127"/>
                  </a:lnTo>
                  <a:lnTo>
                    <a:pt x="41746" y="22917"/>
                  </a:lnTo>
                  <a:close/>
                </a:path>
              </a:pathLst>
            </a:custGeom>
            <a:gradFill rotWithShape="1">
              <a:gsLst>
                <a:gs pos="0">
                  <a:srgbClr val="2265A9"/>
                </a:gs>
                <a:gs pos="100000">
                  <a:srgbClr val="3399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5" name="Arc 73">
              <a:extLst>
                <a:ext uri="{FF2B5EF4-FFF2-40B4-BE49-F238E27FC236}">
                  <a16:creationId xmlns:a16="http://schemas.microsoft.com/office/drawing/2014/main" id="{86943A7D-80D0-D6AF-16B7-8FB1B61ED0B9}"/>
                </a:ext>
              </a:extLst>
            </p:cNvPr>
            <p:cNvSpPr>
              <a:spLocks/>
            </p:cNvSpPr>
            <p:nvPr/>
          </p:nvSpPr>
          <p:spPr bwMode="auto">
            <a:xfrm>
              <a:off x="4156848" y="2880909"/>
              <a:ext cx="1561447" cy="1040965"/>
            </a:xfrm>
            <a:custGeom>
              <a:avLst/>
              <a:gdLst>
                <a:gd name="T0" fmla="*/ 0 w 15872"/>
                <a:gd name="T1" fmla="*/ 742209511 h 21600"/>
                <a:gd name="T2" fmla="*/ 2147483647 w 15872"/>
                <a:gd name="T3" fmla="*/ 222988 h 21600"/>
                <a:gd name="T4" fmla="*/ 2147483647 w 15872"/>
                <a:gd name="T5" fmla="*/ 2147483647 h 21600"/>
                <a:gd name="T6" fmla="*/ 0 60000 65536"/>
                <a:gd name="T7" fmla="*/ 0 60000 65536"/>
                <a:gd name="T8" fmla="*/ 0 60000 65536"/>
                <a:gd name="T9" fmla="*/ 0 w 15872"/>
                <a:gd name="T10" fmla="*/ 0 h 21600"/>
                <a:gd name="T11" fmla="*/ 15872 w 15872"/>
                <a:gd name="T12" fmla="*/ 21600 h 21600"/>
              </a:gdLst>
              <a:ahLst/>
              <a:cxnLst>
                <a:cxn ang="T6">
                  <a:pos x="T0" y="T1"/>
                </a:cxn>
                <a:cxn ang="T7">
                  <a:pos x="T2" y="T3"/>
                </a:cxn>
                <a:cxn ang="T8">
                  <a:pos x="T4" y="T5"/>
                </a:cxn>
              </a:cxnLst>
              <a:rect l="T9" t="T10" r="T11" b="T12"/>
              <a:pathLst>
                <a:path w="15872" h="21600" fill="none" extrusionOk="0">
                  <a:moveTo>
                    <a:pt x="-1" y="6630"/>
                  </a:moveTo>
                  <a:cubicBezTo>
                    <a:pt x="4072" y="2394"/>
                    <a:pt x="9695" y="-1"/>
                    <a:pt x="15572" y="0"/>
                  </a:cubicBezTo>
                  <a:cubicBezTo>
                    <a:pt x="15672" y="0"/>
                    <a:pt x="15772" y="0"/>
                    <a:pt x="15871" y="2"/>
                  </a:cubicBezTo>
                </a:path>
                <a:path w="15872" h="21600" stroke="0" extrusionOk="0">
                  <a:moveTo>
                    <a:pt x="-1" y="6630"/>
                  </a:moveTo>
                  <a:cubicBezTo>
                    <a:pt x="4072" y="2394"/>
                    <a:pt x="9695" y="-1"/>
                    <a:pt x="15572" y="0"/>
                  </a:cubicBezTo>
                  <a:cubicBezTo>
                    <a:pt x="15672" y="0"/>
                    <a:pt x="15772" y="0"/>
                    <a:pt x="15871" y="2"/>
                  </a:cubicBezTo>
                  <a:lnTo>
                    <a:pt x="15572" y="21600"/>
                  </a:lnTo>
                  <a:lnTo>
                    <a:pt x="-1" y="6630"/>
                  </a:lnTo>
                  <a:close/>
                </a:path>
              </a:pathLst>
            </a:custGeom>
            <a:gradFill rotWithShape="1">
              <a:gsLst>
                <a:gs pos="0">
                  <a:srgbClr val="7B5D78"/>
                </a:gs>
                <a:gs pos="100000">
                  <a:srgbClr val="BA8CB5"/>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6" name="Arc 74">
              <a:extLst>
                <a:ext uri="{FF2B5EF4-FFF2-40B4-BE49-F238E27FC236}">
                  <a16:creationId xmlns:a16="http://schemas.microsoft.com/office/drawing/2014/main" id="{CD2AF76D-AA11-7E1D-6A05-0BA3EE4131E0}"/>
                </a:ext>
              </a:extLst>
            </p:cNvPr>
            <p:cNvSpPr>
              <a:spLocks/>
            </p:cNvSpPr>
            <p:nvPr/>
          </p:nvSpPr>
          <p:spPr bwMode="auto">
            <a:xfrm>
              <a:off x="5669878" y="2880909"/>
              <a:ext cx="1549343" cy="1040965"/>
            </a:xfrm>
            <a:custGeom>
              <a:avLst/>
              <a:gdLst>
                <a:gd name="T0" fmla="*/ 228683265 w 15745"/>
                <a:gd name="T1" fmla="*/ 0 h 21599"/>
                <a:gd name="T2" fmla="*/ 2147483647 w 15745"/>
                <a:gd name="T3" fmla="*/ 762574469 h 21599"/>
                <a:gd name="T4" fmla="*/ 0 w 15745"/>
                <a:gd name="T5" fmla="*/ 2147483647 h 21599"/>
                <a:gd name="T6" fmla="*/ 0 60000 65536"/>
                <a:gd name="T7" fmla="*/ 0 60000 65536"/>
                <a:gd name="T8" fmla="*/ 0 60000 65536"/>
                <a:gd name="T9" fmla="*/ 0 w 15745"/>
                <a:gd name="T10" fmla="*/ 0 h 21599"/>
                <a:gd name="T11" fmla="*/ 15745 w 15745"/>
                <a:gd name="T12" fmla="*/ 21599 h 21599"/>
              </a:gdLst>
              <a:ahLst/>
              <a:cxnLst>
                <a:cxn ang="T6">
                  <a:pos x="T0" y="T1"/>
                </a:cxn>
                <a:cxn ang="T7">
                  <a:pos x="T2" y="T3"/>
                </a:cxn>
                <a:cxn ang="T8">
                  <a:pos x="T4" y="T5"/>
                </a:cxn>
              </a:cxnLst>
              <a:rect l="T9" t="T10" r="T11" b="T12"/>
              <a:pathLst>
                <a:path w="15745" h="21599" fill="none" extrusionOk="0">
                  <a:moveTo>
                    <a:pt x="239" y="0"/>
                  </a:moveTo>
                  <a:cubicBezTo>
                    <a:pt x="6120" y="65"/>
                    <a:pt x="11719" y="2525"/>
                    <a:pt x="15744" y="6812"/>
                  </a:cubicBezTo>
                </a:path>
                <a:path w="15745" h="21599" stroke="0" extrusionOk="0">
                  <a:moveTo>
                    <a:pt x="239" y="0"/>
                  </a:moveTo>
                  <a:cubicBezTo>
                    <a:pt x="6120" y="65"/>
                    <a:pt x="11719" y="2525"/>
                    <a:pt x="15744" y="6812"/>
                  </a:cubicBezTo>
                  <a:lnTo>
                    <a:pt x="0" y="21599"/>
                  </a:lnTo>
                  <a:lnTo>
                    <a:pt x="239" y="0"/>
                  </a:lnTo>
                  <a:close/>
                </a:path>
              </a:pathLst>
            </a:custGeom>
            <a:gradFill rotWithShape="1">
              <a:gsLst>
                <a:gs pos="0">
                  <a:srgbClr val="A94400"/>
                </a:gs>
                <a:gs pos="100000">
                  <a:srgbClr val="FF66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7" name="Arc 75">
              <a:extLst>
                <a:ext uri="{FF2B5EF4-FFF2-40B4-BE49-F238E27FC236}">
                  <a16:creationId xmlns:a16="http://schemas.microsoft.com/office/drawing/2014/main" id="{615DD77B-9435-29E6-F70D-6CD3133CD682}"/>
                </a:ext>
              </a:extLst>
            </p:cNvPr>
            <p:cNvSpPr>
              <a:spLocks/>
            </p:cNvSpPr>
            <p:nvPr/>
          </p:nvSpPr>
          <p:spPr bwMode="auto">
            <a:xfrm>
              <a:off x="5672904" y="3163846"/>
              <a:ext cx="2125806" cy="1143851"/>
            </a:xfrm>
            <a:custGeom>
              <a:avLst/>
              <a:gdLst>
                <a:gd name="T0" fmla="*/ 2147483647 w 21600"/>
                <a:gd name="T1" fmla="*/ 0 h 23737"/>
                <a:gd name="T2" fmla="*/ 2147483647 w 21600"/>
                <a:gd name="T3" fmla="*/ 2147483647 h 23737"/>
                <a:gd name="T4" fmla="*/ 0 w 21600"/>
                <a:gd name="T5" fmla="*/ 1742062381 h 23737"/>
                <a:gd name="T6" fmla="*/ 0 60000 65536"/>
                <a:gd name="T7" fmla="*/ 0 60000 65536"/>
                <a:gd name="T8" fmla="*/ 0 60000 65536"/>
                <a:gd name="T9" fmla="*/ 0 w 21600"/>
                <a:gd name="T10" fmla="*/ 0 h 23737"/>
                <a:gd name="T11" fmla="*/ 21600 w 21600"/>
                <a:gd name="T12" fmla="*/ 23737 h 23737"/>
              </a:gdLst>
              <a:ahLst/>
              <a:cxnLst>
                <a:cxn ang="T6">
                  <a:pos x="T0" y="T1"/>
                </a:cxn>
                <a:cxn ang="T7">
                  <a:pos x="T2" y="T3"/>
                </a:cxn>
                <a:cxn ang="T8">
                  <a:pos x="T4" y="T5"/>
                </a:cxn>
              </a:cxnLst>
              <a:rect l="T9" t="T10" r="T11" b="T12"/>
              <a:pathLst>
                <a:path w="21600" h="23737" fill="none" extrusionOk="0">
                  <a:moveTo>
                    <a:pt x="14973" y="-1"/>
                  </a:moveTo>
                  <a:cubicBezTo>
                    <a:pt x="19207" y="4072"/>
                    <a:pt x="21600" y="9693"/>
                    <a:pt x="21600" y="15568"/>
                  </a:cubicBezTo>
                  <a:cubicBezTo>
                    <a:pt x="21600" y="18369"/>
                    <a:pt x="21055" y="21143"/>
                    <a:pt x="19995" y="23736"/>
                  </a:cubicBezTo>
                </a:path>
                <a:path w="21600" h="23737" stroke="0" extrusionOk="0">
                  <a:moveTo>
                    <a:pt x="14973" y="-1"/>
                  </a:moveTo>
                  <a:cubicBezTo>
                    <a:pt x="19207" y="4072"/>
                    <a:pt x="21600" y="9693"/>
                    <a:pt x="21600" y="15568"/>
                  </a:cubicBezTo>
                  <a:cubicBezTo>
                    <a:pt x="21600" y="18369"/>
                    <a:pt x="21055" y="21143"/>
                    <a:pt x="19995" y="23736"/>
                  </a:cubicBezTo>
                  <a:lnTo>
                    <a:pt x="0" y="15568"/>
                  </a:lnTo>
                  <a:lnTo>
                    <a:pt x="14973" y="-1"/>
                  </a:lnTo>
                  <a:close/>
                </a:path>
              </a:pathLst>
            </a:custGeom>
            <a:gradFill rotWithShape="1">
              <a:gsLst>
                <a:gs pos="0">
                  <a:srgbClr val="A987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VN" sz="2700"/>
            </a:p>
          </p:txBody>
        </p:sp>
        <p:sp>
          <p:nvSpPr>
            <p:cNvPr id="52308" name="Oval 76">
              <a:extLst>
                <a:ext uri="{FF2B5EF4-FFF2-40B4-BE49-F238E27FC236}">
                  <a16:creationId xmlns:a16="http://schemas.microsoft.com/office/drawing/2014/main" id="{5AA13CB4-2288-C710-D37E-CEA7F829535E}"/>
                </a:ext>
              </a:extLst>
            </p:cNvPr>
            <p:cNvSpPr>
              <a:spLocks noChangeArrowheads="1"/>
            </p:cNvSpPr>
            <p:nvPr/>
          </p:nvSpPr>
          <p:spPr bwMode="auto">
            <a:xfrm>
              <a:off x="4663713" y="3470990"/>
              <a:ext cx="1998713" cy="829140"/>
            </a:xfrm>
            <a:prstGeom prst="ellipse">
              <a:avLst/>
            </a:prstGeom>
            <a:gradFill rotWithShape="1">
              <a:gsLst>
                <a:gs pos="0">
                  <a:srgbClr val="7067AF"/>
                </a:gs>
                <a:gs pos="50000">
                  <a:srgbClr val="FFFFFF"/>
                </a:gs>
                <a:gs pos="100000">
                  <a:srgbClr val="7067A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vi-VN" altLang="en-VN" sz="3600">
                <a:latin typeface="Arial" panose="020B0604020202020204" pitchFamily="34" charset="0"/>
              </a:endParaRPr>
            </a:p>
          </p:txBody>
        </p:sp>
        <p:sp>
          <p:nvSpPr>
            <p:cNvPr id="52309" name="Oval 77">
              <a:extLst>
                <a:ext uri="{FF2B5EF4-FFF2-40B4-BE49-F238E27FC236}">
                  <a16:creationId xmlns:a16="http://schemas.microsoft.com/office/drawing/2014/main" id="{E90A03C2-CEA5-BF11-F7FB-333E0E3CD5A4}"/>
                </a:ext>
              </a:extLst>
            </p:cNvPr>
            <p:cNvSpPr>
              <a:spLocks noChangeArrowheads="1"/>
            </p:cNvSpPr>
            <p:nvPr/>
          </p:nvSpPr>
          <p:spPr bwMode="auto">
            <a:xfrm>
              <a:off x="4810477" y="3644989"/>
              <a:ext cx="1706698" cy="662707"/>
            </a:xfrm>
            <a:prstGeom prst="ellipse">
              <a:avLst/>
            </a:prstGeom>
            <a:gradFill rotWithShape="1">
              <a:gsLst>
                <a:gs pos="0">
                  <a:srgbClr val="343051"/>
                </a:gs>
                <a:gs pos="50000">
                  <a:srgbClr val="7067AF"/>
                </a:gs>
                <a:gs pos="100000">
                  <a:srgbClr val="34305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vi-VN" altLang="en-VN" sz="3600">
                <a:latin typeface="Arial" panose="020B0604020202020204" pitchFamily="34" charset="0"/>
              </a:endParaRPr>
            </a:p>
          </p:txBody>
        </p:sp>
        <p:sp>
          <p:nvSpPr>
            <p:cNvPr id="8216" name="Text Box 78">
              <a:extLst>
                <a:ext uri="{FF2B5EF4-FFF2-40B4-BE49-F238E27FC236}">
                  <a16:creationId xmlns:a16="http://schemas.microsoft.com/office/drawing/2014/main" id="{C8D935A2-7039-341C-7F63-79175FE28D27}"/>
                </a:ext>
              </a:extLst>
            </p:cNvPr>
            <p:cNvSpPr txBox="1">
              <a:spLocks noChangeArrowheads="1"/>
            </p:cNvSpPr>
            <p:nvPr/>
          </p:nvSpPr>
          <p:spPr bwMode="auto">
            <a:xfrm>
              <a:off x="6178887" y="3028708"/>
              <a:ext cx="123153" cy="430922"/>
            </a:xfrm>
            <a:prstGeom prst="rect">
              <a:avLst/>
            </a:prstGeom>
            <a:noFill/>
            <a:ln w="9525">
              <a:noFill/>
              <a:miter lim="800000"/>
              <a:headEnd/>
              <a:tailEnd/>
            </a:ln>
            <a:effectLst>
              <a:outerShdw dist="28398" dir="3806097" algn="ctr" rotWithShape="0">
                <a:srgbClr val="000000">
                  <a:alpha val="75000"/>
                </a:srgbClr>
              </a:outerShdw>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en-US" altLang="ko-KR" sz="3600" b="1">
                <a:solidFill>
                  <a:srgbClr val="FFFFFF"/>
                </a:solidFill>
                <a:latin typeface="HY헤드라인M"/>
                <a:ea typeface="HY헤드라인M"/>
                <a:cs typeface="HY헤드라인M"/>
              </a:endParaRPr>
            </a:p>
          </p:txBody>
        </p:sp>
        <p:sp>
          <p:nvSpPr>
            <p:cNvPr id="8217" name="Text Box 79">
              <a:extLst>
                <a:ext uri="{FF2B5EF4-FFF2-40B4-BE49-F238E27FC236}">
                  <a16:creationId xmlns:a16="http://schemas.microsoft.com/office/drawing/2014/main" id="{B142E239-DA71-1049-A36A-BC2C6E156F15}"/>
                </a:ext>
              </a:extLst>
            </p:cNvPr>
            <p:cNvSpPr txBox="1">
              <a:spLocks noChangeArrowheads="1"/>
            </p:cNvSpPr>
            <p:nvPr/>
          </p:nvSpPr>
          <p:spPr bwMode="auto">
            <a:xfrm>
              <a:off x="6889365" y="3566914"/>
              <a:ext cx="659582" cy="430922"/>
            </a:xfrm>
            <a:prstGeom prst="rect">
              <a:avLst/>
            </a:prstGeom>
            <a:noFill/>
            <a:ln w="9525">
              <a:noFill/>
              <a:miter lim="800000"/>
              <a:headEnd/>
              <a:tailEnd/>
            </a:ln>
            <a:effectLst>
              <a:outerShdw dist="28398" dir="3806097" algn="ctr" rotWithShape="0">
                <a:srgbClr val="000000">
                  <a:alpha val="75000"/>
                </a:srgbClr>
              </a:outerShdw>
            </a:effectLst>
          </p:spPr>
          <p:txBody>
            <a:bodyPr wrap="none">
              <a:spAutoFit/>
            </a:bodyPr>
            <a:lstStyle/>
            <a:p>
              <a:pPr algn="ctr" defTabSz="1371600">
                <a:defRPr/>
              </a:pPr>
              <a:r>
                <a:rPr lang="en-US" altLang="ko-KR" sz="3600" b="1">
                  <a:solidFill>
                    <a:srgbClr val="FFFFFF"/>
                  </a:solidFill>
                  <a:latin typeface="HY헤드라인M"/>
                  <a:ea typeface="HY헤드라인M"/>
                  <a:cs typeface="HY헤드라인M"/>
                </a:rPr>
                <a:t>15%</a:t>
              </a:r>
            </a:p>
          </p:txBody>
        </p:sp>
        <p:sp>
          <p:nvSpPr>
            <p:cNvPr id="8218" name="Text Box 80">
              <a:extLst>
                <a:ext uri="{FF2B5EF4-FFF2-40B4-BE49-F238E27FC236}">
                  <a16:creationId xmlns:a16="http://schemas.microsoft.com/office/drawing/2014/main" id="{4B568D75-9B16-5FA7-DC7F-75DD01F000EE}"/>
                </a:ext>
              </a:extLst>
            </p:cNvPr>
            <p:cNvSpPr txBox="1">
              <a:spLocks noChangeArrowheads="1"/>
            </p:cNvSpPr>
            <p:nvPr/>
          </p:nvSpPr>
          <p:spPr bwMode="auto">
            <a:xfrm>
              <a:off x="5045412" y="3001718"/>
              <a:ext cx="123153" cy="430922"/>
            </a:xfrm>
            <a:prstGeom prst="rect">
              <a:avLst/>
            </a:prstGeom>
            <a:noFill/>
            <a:ln w="9525">
              <a:noFill/>
              <a:miter lim="800000"/>
              <a:headEnd/>
              <a:tailEnd/>
            </a:ln>
            <a:effectLst>
              <a:outerShdw dist="28398" dir="3806097" algn="ctr" rotWithShape="0">
                <a:srgbClr val="000000">
                  <a:alpha val="75000"/>
                </a:srgbClr>
              </a:outerShdw>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en-US" altLang="ko-KR" sz="3600" b="1">
                <a:solidFill>
                  <a:srgbClr val="FFFFFF"/>
                </a:solidFill>
                <a:latin typeface="HY헤드라인M"/>
                <a:ea typeface="HY헤드라인M"/>
                <a:cs typeface="HY헤드라인M"/>
              </a:endParaRPr>
            </a:p>
          </p:txBody>
        </p:sp>
        <p:sp>
          <p:nvSpPr>
            <p:cNvPr id="8219" name="Text Box 81">
              <a:extLst>
                <a:ext uri="{FF2B5EF4-FFF2-40B4-BE49-F238E27FC236}">
                  <a16:creationId xmlns:a16="http://schemas.microsoft.com/office/drawing/2014/main" id="{AD14411B-7494-5FAB-FBB3-DEDB8EC1DDBF}"/>
                </a:ext>
              </a:extLst>
            </p:cNvPr>
            <p:cNvSpPr txBox="1">
              <a:spLocks noChangeArrowheads="1"/>
            </p:cNvSpPr>
            <p:nvPr/>
          </p:nvSpPr>
          <p:spPr bwMode="auto">
            <a:xfrm>
              <a:off x="4240549" y="3916193"/>
              <a:ext cx="123153" cy="430922"/>
            </a:xfrm>
            <a:prstGeom prst="rect">
              <a:avLst/>
            </a:prstGeom>
            <a:noFill/>
            <a:ln w="9525">
              <a:noFill/>
              <a:miter lim="800000"/>
              <a:headEnd/>
              <a:tailEnd/>
            </a:ln>
            <a:effectLst>
              <a:outerShdw dist="28398" dir="3806097" algn="ctr" rotWithShape="0">
                <a:srgbClr val="000000">
                  <a:alpha val="75000"/>
                </a:srgbClr>
              </a:outerShdw>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en-US" altLang="ko-KR" sz="3600" b="1">
                <a:solidFill>
                  <a:srgbClr val="FFFFFF"/>
                </a:solidFill>
                <a:latin typeface="HY헤드라인M"/>
                <a:ea typeface="HY헤드라인M"/>
                <a:cs typeface="HY헤드라인M"/>
              </a:endParaRPr>
            </a:p>
          </p:txBody>
        </p:sp>
        <p:sp>
          <p:nvSpPr>
            <p:cNvPr id="52314" name="Text Box 83">
              <a:extLst>
                <a:ext uri="{FF2B5EF4-FFF2-40B4-BE49-F238E27FC236}">
                  <a16:creationId xmlns:a16="http://schemas.microsoft.com/office/drawing/2014/main" id="{C064E108-A080-F016-1431-1420B9D55949}"/>
                </a:ext>
              </a:extLst>
            </p:cNvPr>
            <p:cNvSpPr txBox="1">
              <a:spLocks noChangeArrowheads="1"/>
            </p:cNvSpPr>
            <p:nvPr/>
          </p:nvSpPr>
          <p:spPr bwMode="auto">
            <a:xfrm>
              <a:off x="5620087" y="3728853"/>
              <a:ext cx="123153" cy="49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endParaRPr lang="en-US" altLang="ko-KR" sz="4200">
                <a:solidFill>
                  <a:srgbClr val="FFFFFF"/>
                </a:solidFill>
                <a:latin typeface="Arial Black" panose="020B0604020202020204" pitchFamily="34" charset="0"/>
                <a:ea typeface="Gulim" panose="020B0600000101010101" pitchFamily="34" charset="-127"/>
              </a:endParaRPr>
            </a:p>
          </p:txBody>
        </p:sp>
        <p:sp>
          <p:nvSpPr>
            <p:cNvPr id="52315" name="Arc 85">
              <a:extLst>
                <a:ext uri="{FF2B5EF4-FFF2-40B4-BE49-F238E27FC236}">
                  <a16:creationId xmlns:a16="http://schemas.microsoft.com/office/drawing/2014/main" id="{20F9D39A-BDEF-32C1-C36C-581AD159A91A}"/>
                </a:ext>
              </a:extLst>
            </p:cNvPr>
            <p:cNvSpPr>
              <a:spLocks/>
            </p:cNvSpPr>
            <p:nvPr/>
          </p:nvSpPr>
          <p:spPr bwMode="auto">
            <a:xfrm>
              <a:off x="3559201" y="3195619"/>
              <a:ext cx="4060972" cy="1768732"/>
            </a:xfrm>
            <a:custGeom>
              <a:avLst/>
              <a:gdLst>
                <a:gd name="T0" fmla="*/ 2147483647 w 41746"/>
                <a:gd name="T1" fmla="*/ 2147483647 h 36727"/>
                <a:gd name="T2" fmla="*/ 2147483647 w 41746"/>
                <a:gd name="T3" fmla="*/ 0 h 36727"/>
                <a:gd name="T4" fmla="*/ 2147483647 w 41746"/>
                <a:gd name="T5" fmla="*/ 1689594647 h 36727"/>
                <a:gd name="T6" fmla="*/ 0 60000 65536"/>
                <a:gd name="T7" fmla="*/ 0 60000 65536"/>
                <a:gd name="T8" fmla="*/ 0 60000 65536"/>
                <a:gd name="T9" fmla="*/ 0 w 41746"/>
                <a:gd name="T10" fmla="*/ 0 h 36727"/>
                <a:gd name="T11" fmla="*/ 41746 w 41746"/>
                <a:gd name="T12" fmla="*/ 36727 h 36727"/>
              </a:gdLst>
              <a:ahLst/>
              <a:cxnLst>
                <a:cxn ang="T6">
                  <a:pos x="T0" y="T1"/>
                </a:cxn>
                <a:cxn ang="T7">
                  <a:pos x="T2" y="T3"/>
                </a:cxn>
                <a:cxn ang="T8">
                  <a:pos x="T4" y="T5"/>
                </a:cxn>
              </a:cxnLst>
              <a:rect l="T9" t="T10" r="T11" b="T12"/>
              <a:pathLst>
                <a:path w="41746" h="36727" fill="none" extrusionOk="0">
                  <a:moveTo>
                    <a:pt x="41746" y="22917"/>
                  </a:moveTo>
                  <a:cubicBezTo>
                    <a:pt x="38528" y="31239"/>
                    <a:pt x="30523" y="36726"/>
                    <a:pt x="21600" y="36727"/>
                  </a:cubicBezTo>
                  <a:cubicBezTo>
                    <a:pt x="9670" y="36727"/>
                    <a:pt x="0" y="27056"/>
                    <a:pt x="0" y="15127"/>
                  </a:cubicBezTo>
                  <a:cubicBezTo>
                    <a:pt x="-1" y="9469"/>
                    <a:pt x="2219" y="4038"/>
                    <a:pt x="6181" y="-1"/>
                  </a:cubicBezTo>
                </a:path>
                <a:path w="41746" h="36727" stroke="0" extrusionOk="0">
                  <a:moveTo>
                    <a:pt x="41746" y="22917"/>
                  </a:moveTo>
                  <a:cubicBezTo>
                    <a:pt x="38528" y="31239"/>
                    <a:pt x="30523" y="36726"/>
                    <a:pt x="21600" y="36727"/>
                  </a:cubicBezTo>
                  <a:cubicBezTo>
                    <a:pt x="9670" y="36727"/>
                    <a:pt x="0" y="27056"/>
                    <a:pt x="0" y="15127"/>
                  </a:cubicBezTo>
                  <a:cubicBezTo>
                    <a:pt x="-1" y="9469"/>
                    <a:pt x="2219" y="4038"/>
                    <a:pt x="6181" y="-1"/>
                  </a:cubicBezTo>
                  <a:lnTo>
                    <a:pt x="21600" y="15127"/>
                  </a:lnTo>
                  <a:lnTo>
                    <a:pt x="41746" y="22917"/>
                  </a:lnTo>
                  <a:close/>
                </a:path>
              </a:pathLst>
            </a:custGeom>
            <a:noFill/>
            <a:ln w="38100" cmpd="sng">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VN" sz="2700"/>
            </a:p>
          </p:txBody>
        </p:sp>
        <p:pic>
          <p:nvPicPr>
            <p:cNvPr id="52316" name="Picture 84" descr="빛">
              <a:extLst>
                <a:ext uri="{FF2B5EF4-FFF2-40B4-BE49-F238E27FC236}">
                  <a16:creationId xmlns:a16="http://schemas.microsoft.com/office/drawing/2014/main" id="{B1AACE6F-EE35-B4BD-D245-0FD0DB3CF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276" y="3481238"/>
              <a:ext cx="1606838" cy="13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17" name="Line 94">
            <a:extLst>
              <a:ext uri="{FF2B5EF4-FFF2-40B4-BE49-F238E27FC236}">
                <a16:creationId xmlns:a16="http://schemas.microsoft.com/office/drawing/2014/main" id="{DC2748D5-0104-D2EA-F1CF-30CFA759D445}"/>
              </a:ext>
            </a:extLst>
          </p:cNvPr>
          <p:cNvSpPr>
            <a:spLocks noChangeShapeType="1"/>
          </p:cNvSpPr>
          <p:nvPr/>
        </p:nvSpPr>
        <p:spPr bwMode="auto">
          <a:xfrm>
            <a:off x="10217945" y="2845595"/>
            <a:ext cx="0" cy="454818"/>
          </a:xfrm>
          <a:prstGeom prst="line">
            <a:avLst/>
          </a:prstGeom>
          <a:noFill/>
          <a:ln w="127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318" name="Line 86">
            <a:extLst>
              <a:ext uri="{FF2B5EF4-FFF2-40B4-BE49-F238E27FC236}">
                <a16:creationId xmlns:a16="http://schemas.microsoft.com/office/drawing/2014/main" id="{96E3C024-DED3-F46C-8ACA-E61D37FAFE96}"/>
              </a:ext>
            </a:extLst>
          </p:cNvPr>
          <p:cNvSpPr>
            <a:spLocks noChangeShapeType="1"/>
          </p:cNvSpPr>
          <p:nvPr/>
        </p:nvSpPr>
        <p:spPr bwMode="auto">
          <a:xfrm>
            <a:off x="7796213" y="2845595"/>
            <a:ext cx="0" cy="581025"/>
          </a:xfrm>
          <a:prstGeom prst="line">
            <a:avLst/>
          </a:prstGeom>
          <a:noFill/>
          <a:ln w="127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320" name="Line 89">
            <a:extLst>
              <a:ext uri="{FF2B5EF4-FFF2-40B4-BE49-F238E27FC236}">
                <a16:creationId xmlns:a16="http://schemas.microsoft.com/office/drawing/2014/main" id="{F36B4957-175D-01AA-2AEE-FDAF83769DD7}"/>
              </a:ext>
            </a:extLst>
          </p:cNvPr>
          <p:cNvSpPr>
            <a:spLocks noChangeShapeType="1"/>
          </p:cNvSpPr>
          <p:nvPr/>
        </p:nvSpPr>
        <p:spPr bwMode="auto">
          <a:xfrm>
            <a:off x="3602832" y="5338763"/>
            <a:ext cx="3009900" cy="0"/>
          </a:xfrm>
          <a:prstGeom prst="line">
            <a:avLst/>
          </a:prstGeom>
          <a:noFill/>
          <a:ln w="127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321" name="Rectangle 97">
            <a:extLst>
              <a:ext uri="{FF2B5EF4-FFF2-40B4-BE49-F238E27FC236}">
                <a16:creationId xmlns:a16="http://schemas.microsoft.com/office/drawing/2014/main" id="{A6B6FAF8-E0E9-F218-FDAB-E184D704A65C}"/>
              </a:ext>
            </a:extLst>
          </p:cNvPr>
          <p:cNvSpPr>
            <a:spLocks noChangeArrowheads="1"/>
          </p:cNvSpPr>
          <p:nvPr/>
        </p:nvSpPr>
        <p:spPr bwMode="auto">
          <a:xfrm>
            <a:off x="3736182" y="6820132"/>
            <a:ext cx="11313318" cy="18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en-VN" sz="37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Từ sự cạnh tranh quyết liệt với những doanh nghiệp mạnh trên thị trường quốc tế; nhu cầu của khách hàng trong nước và quốc tế. </a:t>
            </a:r>
          </a:p>
        </p:txBody>
      </p:sp>
      <p:sp>
        <p:nvSpPr>
          <p:cNvPr id="52322" name="AutoShape 98">
            <a:extLst>
              <a:ext uri="{FF2B5EF4-FFF2-40B4-BE49-F238E27FC236}">
                <a16:creationId xmlns:a16="http://schemas.microsoft.com/office/drawing/2014/main" id="{FCD6EE4F-64CA-3D1E-2B62-9314675249FE}"/>
              </a:ext>
            </a:extLst>
          </p:cNvPr>
          <p:cNvSpPr>
            <a:spLocks noChangeArrowheads="1"/>
          </p:cNvSpPr>
          <p:nvPr/>
        </p:nvSpPr>
        <p:spPr bwMode="auto">
          <a:xfrm>
            <a:off x="438150" y="6741320"/>
            <a:ext cx="2524125" cy="1766888"/>
          </a:xfrm>
          <a:prstGeom prst="rightArrow">
            <a:avLst>
              <a:gd name="adj1" fmla="val 50000"/>
              <a:gd name="adj2" fmla="val 35714"/>
            </a:avLst>
          </a:prstGeom>
          <a:solidFill>
            <a:srgbClr val="E0A31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900">
                <a:solidFill>
                  <a:srgbClr val="6600FF"/>
                </a:solidFill>
                <a:latin typeface="Arial" panose="020B0604020202020204" pitchFamily="34" charset="0"/>
              </a:rPr>
              <a:t>Tác động</a:t>
            </a:r>
          </a:p>
        </p:txBody>
      </p:sp>
      <p:sp>
        <p:nvSpPr>
          <p:cNvPr id="52323" name="Rectangle 88">
            <a:extLst>
              <a:ext uri="{FF2B5EF4-FFF2-40B4-BE49-F238E27FC236}">
                <a16:creationId xmlns:a16="http://schemas.microsoft.com/office/drawing/2014/main" id="{84AAD4E8-53E0-E59A-8610-D47CA07C21AA}"/>
              </a:ext>
            </a:extLst>
          </p:cNvPr>
          <p:cNvSpPr>
            <a:spLocks noChangeArrowheads="1"/>
          </p:cNvSpPr>
          <p:nvPr/>
        </p:nvSpPr>
        <p:spPr bwMode="auto">
          <a:xfrm>
            <a:off x="8414333" y="4319588"/>
            <a:ext cx="1816523"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ko-KR" sz="3750" b="1" dirty="0" err="1">
                <a:solidFill>
                  <a:schemeClr val="bg1"/>
                </a:solidFill>
                <a:latin typeface="Arial Unicode MS" panose="020B0604020202020204" pitchFamily="34" charset="-128"/>
                <a:ea typeface="Arial Unicode MS" panose="020B0604020202020204" pitchFamily="34" charset="-128"/>
                <a:cs typeface="HY견명조"/>
              </a:rPr>
              <a:t>Đổi</a:t>
            </a:r>
            <a:r>
              <a:rPr lang="en-US" altLang="ko-KR" sz="3750" b="1" dirty="0">
                <a:solidFill>
                  <a:schemeClr val="bg1"/>
                </a:solidFill>
                <a:latin typeface="Arial Unicode MS" panose="020B0604020202020204" pitchFamily="34" charset="-128"/>
                <a:ea typeface="Arial Unicode MS" panose="020B0604020202020204" pitchFamily="34" charset="-128"/>
                <a:cs typeface="HY견명조"/>
              </a:rPr>
              <a:t> </a:t>
            </a:r>
            <a:r>
              <a:rPr lang="en-US" altLang="ko-KR" sz="3750" b="1" dirty="0" err="1">
                <a:solidFill>
                  <a:schemeClr val="bg1"/>
                </a:solidFill>
                <a:latin typeface="Arial Unicode MS" panose="020B0604020202020204" pitchFamily="34" charset="-128"/>
                <a:ea typeface="Arial Unicode MS" panose="020B0604020202020204" pitchFamily="34" charset="-128"/>
                <a:cs typeface="HY견명조"/>
              </a:rPr>
              <a:t>mới</a:t>
            </a:r>
            <a:endParaRPr lang="en-US" altLang="ko-KR" sz="3750" b="1" dirty="0">
              <a:solidFill>
                <a:schemeClr val="bg1"/>
              </a:solidFill>
              <a:latin typeface="Arial Unicode MS" panose="020B0604020202020204" pitchFamily="34" charset="-128"/>
              <a:ea typeface="Arial Unicode MS" panose="020B0604020202020204" pitchFamily="34" charset="-128"/>
              <a:cs typeface="HY견명조"/>
            </a:endParaRPr>
          </a:p>
        </p:txBody>
      </p:sp>
      <p:sp>
        <p:nvSpPr>
          <p:cNvPr id="52324" name="Rectangle 88">
            <a:extLst>
              <a:ext uri="{FF2B5EF4-FFF2-40B4-BE49-F238E27FC236}">
                <a16:creationId xmlns:a16="http://schemas.microsoft.com/office/drawing/2014/main" id="{9D2B477F-DDE8-EC68-0EA2-F54CEE86DE93}"/>
              </a:ext>
            </a:extLst>
          </p:cNvPr>
          <p:cNvSpPr>
            <a:spLocks noChangeArrowheads="1"/>
          </p:cNvSpPr>
          <p:nvPr/>
        </p:nvSpPr>
        <p:spPr bwMode="auto">
          <a:xfrm>
            <a:off x="3499846" y="1993107"/>
            <a:ext cx="4275529"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Tăng</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năng</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suất</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LĐ</a:t>
            </a:r>
          </a:p>
        </p:txBody>
      </p:sp>
      <p:sp>
        <p:nvSpPr>
          <p:cNvPr id="52325" name="Rectangle 88">
            <a:extLst>
              <a:ext uri="{FF2B5EF4-FFF2-40B4-BE49-F238E27FC236}">
                <a16:creationId xmlns:a16="http://schemas.microsoft.com/office/drawing/2014/main" id="{26BBDDA8-E9A3-FF95-0E39-FC02376E61C1}"/>
              </a:ext>
            </a:extLst>
          </p:cNvPr>
          <p:cNvSpPr>
            <a:spLocks noChangeArrowheads="1"/>
          </p:cNvSpPr>
          <p:nvPr/>
        </p:nvSpPr>
        <p:spPr bwMode="auto">
          <a:xfrm>
            <a:off x="9752931" y="1859757"/>
            <a:ext cx="593303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ko-KR" sz="3750" b="1">
                <a:solidFill>
                  <a:srgbClr val="005AB4"/>
                </a:solidFill>
                <a:latin typeface="Arial Unicode MS" panose="020B0604020202020204" pitchFamily="34" charset="-128"/>
                <a:ea typeface="Arial Unicode MS" panose="020B0604020202020204" pitchFamily="34" charset="-128"/>
                <a:cs typeface="HY견명조"/>
              </a:rPr>
              <a:t>Đổi mới mẫu mã sản phẩm</a:t>
            </a:r>
          </a:p>
        </p:txBody>
      </p:sp>
      <p:sp>
        <p:nvSpPr>
          <p:cNvPr id="52326" name="Line 89">
            <a:extLst>
              <a:ext uri="{FF2B5EF4-FFF2-40B4-BE49-F238E27FC236}">
                <a16:creationId xmlns:a16="http://schemas.microsoft.com/office/drawing/2014/main" id="{FCCD907B-0162-D9AE-8F10-3401D396B8A7}"/>
              </a:ext>
            </a:extLst>
          </p:cNvPr>
          <p:cNvSpPr>
            <a:spLocks noChangeShapeType="1"/>
          </p:cNvSpPr>
          <p:nvPr/>
        </p:nvSpPr>
        <p:spPr bwMode="auto">
          <a:xfrm>
            <a:off x="11996738" y="5464970"/>
            <a:ext cx="3009900" cy="0"/>
          </a:xfrm>
          <a:prstGeom prst="line">
            <a:avLst/>
          </a:prstGeom>
          <a:noFill/>
          <a:ln w="127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VN" sz="2700"/>
          </a:p>
        </p:txBody>
      </p:sp>
      <p:sp>
        <p:nvSpPr>
          <p:cNvPr id="52327" name="Rectangle 88">
            <a:extLst>
              <a:ext uri="{FF2B5EF4-FFF2-40B4-BE49-F238E27FC236}">
                <a16:creationId xmlns:a16="http://schemas.microsoft.com/office/drawing/2014/main" id="{4126DB9A-FBF7-D5DC-85C5-32D49D3A253C}"/>
              </a:ext>
            </a:extLst>
          </p:cNvPr>
          <p:cNvSpPr>
            <a:spLocks noChangeArrowheads="1"/>
          </p:cNvSpPr>
          <p:nvPr/>
        </p:nvSpPr>
        <p:spPr bwMode="auto">
          <a:xfrm>
            <a:off x="13231605" y="4071979"/>
            <a:ext cx="40334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Tìm</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hiểu</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nhu</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cầu</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p>
          <a:p>
            <a:pPr algn="ctr" defTabSz="1371600"/>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khách</a:t>
            </a:r>
            <a:r>
              <a:rPr lang="en-US" altLang="ko-KR" sz="3750" b="1" dirty="0">
                <a:solidFill>
                  <a:srgbClr val="005AB4"/>
                </a:solidFill>
                <a:latin typeface="Arial Unicode MS" panose="020B0604020202020204" pitchFamily="34" charset="-128"/>
                <a:ea typeface="Arial Unicode MS" panose="020B0604020202020204" pitchFamily="34" charset="-128"/>
                <a:cs typeface="HY견명조"/>
              </a:rPr>
              <a:t> </a:t>
            </a:r>
            <a:r>
              <a:rPr lang="en-US" altLang="ko-KR" sz="3750" b="1" dirty="0" err="1">
                <a:solidFill>
                  <a:srgbClr val="005AB4"/>
                </a:solidFill>
                <a:latin typeface="Arial Unicode MS" panose="020B0604020202020204" pitchFamily="34" charset="-128"/>
                <a:ea typeface="Arial Unicode MS" panose="020B0604020202020204" pitchFamily="34" charset="-128"/>
                <a:cs typeface="HY견명조"/>
              </a:rPr>
              <a:t>hàng</a:t>
            </a:r>
            <a:endParaRPr lang="en-US" altLang="ko-KR" sz="3750" b="1" dirty="0">
              <a:solidFill>
                <a:srgbClr val="005AB4"/>
              </a:solidFill>
              <a:latin typeface="Arial Unicode MS" panose="020B0604020202020204" pitchFamily="34" charset="-128"/>
              <a:ea typeface="Arial Unicode MS" panose="020B0604020202020204" pitchFamily="34" charset="-128"/>
              <a:cs typeface="HY견명조"/>
            </a:endParaRPr>
          </a:p>
        </p:txBody>
      </p:sp>
      <p:sp>
        <p:nvSpPr>
          <p:cNvPr id="52328" name="Rectangle 104">
            <a:extLst>
              <a:ext uri="{FF2B5EF4-FFF2-40B4-BE49-F238E27FC236}">
                <a16:creationId xmlns:a16="http://schemas.microsoft.com/office/drawing/2014/main" id="{EED3A206-EF56-2C3A-27BE-673180567CBE}"/>
              </a:ext>
            </a:extLst>
          </p:cNvPr>
          <p:cNvSpPr>
            <a:spLocks noChangeArrowheads="1"/>
          </p:cNvSpPr>
          <p:nvPr/>
        </p:nvSpPr>
        <p:spPr bwMode="auto">
          <a:xfrm>
            <a:off x="619125" y="450057"/>
            <a:ext cx="16878300" cy="900246"/>
          </a:xfrm>
          <a:prstGeom prst="rect">
            <a:avLst/>
          </a:prstGeom>
          <a:solidFill>
            <a:srgbClr val="CCFFFF"/>
          </a:solidFill>
          <a:ln w="2222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Những</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tác</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động</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và</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sự</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thay</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đổi</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của</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ngành</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VN" sz="5250" dirty="0" err="1">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Dệt</a:t>
            </a:r>
            <a:r>
              <a:rPr lang="en-US"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rPr>
              <a:t> may</a:t>
            </a:r>
            <a:endParaRPr lang="vi-VN" altLang="en-VN" sz="5250" dirty="0">
              <a:solidFill>
                <a:srgbClr val="6600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328"/>
                                        </p:tgtEl>
                                        <p:attrNameLst>
                                          <p:attrName>style.visibility</p:attrName>
                                        </p:attrNameLst>
                                      </p:cBhvr>
                                      <p:to>
                                        <p:strVal val="visible"/>
                                      </p:to>
                                    </p:set>
                                    <p:animEffect transition="in" filter="blinds(horizontal)">
                                      <p:cBhvr>
                                        <p:cTn id="7" dur="500"/>
                                        <p:tgtEl>
                                          <p:spTgt spid="523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2293"/>
                                        </p:tgtEl>
                                        <p:attrNameLst>
                                          <p:attrName>style.visibility</p:attrName>
                                        </p:attrNameLst>
                                      </p:cBhvr>
                                      <p:to>
                                        <p:strVal val="visible"/>
                                      </p:to>
                                    </p:set>
                                    <p:animEffect transition="in" filter="blinds(horizontal)">
                                      <p:cBhvr>
                                        <p:cTn id="12" dur="500"/>
                                        <p:tgtEl>
                                          <p:spTgt spid="5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2287"/>
                                        </p:tgtEl>
                                        <p:attrNameLst>
                                          <p:attrName>style.visibility</p:attrName>
                                        </p:attrNameLst>
                                      </p:cBhvr>
                                      <p:to>
                                        <p:strVal val="visible"/>
                                      </p:to>
                                    </p:set>
                                    <p:animEffect transition="in" filter="blinds(horizontal)">
                                      <p:cBhvr>
                                        <p:cTn id="17" dur="500"/>
                                        <p:tgtEl>
                                          <p:spTgt spid="52287"/>
                                        </p:tgtEl>
                                      </p:cBhvr>
                                    </p:animEffect>
                                  </p:childTnLst>
                                </p:cTn>
                              </p:par>
                              <p:par>
                                <p:cTn id="18" presetID="3" presetClass="entr" presetSubtype="10" fill="hold" nodeType="withEffect">
                                  <p:stCondLst>
                                    <p:cond delay="0"/>
                                  </p:stCondLst>
                                  <p:childTnLst>
                                    <p:set>
                                      <p:cBhvr>
                                        <p:cTn id="19" dur="1" fill="hold">
                                          <p:stCondLst>
                                            <p:cond delay="0"/>
                                          </p:stCondLst>
                                        </p:cTn>
                                        <p:tgtEl>
                                          <p:spTgt spid="52318"/>
                                        </p:tgtEl>
                                        <p:attrNameLst>
                                          <p:attrName>style.visibility</p:attrName>
                                        </p:attrNameLst>
                                      </p:cBhvr>
                                      <p:to>
                                        <p:strVal val="visible"/>
                                      </p:to>
                                    </p:set>
                                    <p:animEffect transition="in" filter="blinds(horizontal)">
                                      <p:cBhvr>
                                        <p:cTn id="20" dur="500"/>
                                        <p:tgtEl>
                                          <p:spTgt spid="5231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2324"/>
                                        </p:tgtEl>
                                        <p:attrNameLst>
                                          <p:attrName>style.visibility</p:attrName>
                                        </p:attrNameLst>
                                      </p:cBhvr>
                                      <p:to>
                                        <p:strVal val="visible"/>
                                      </p:to>
                                    </p:set>
                                    <p:animEffect transition="in" filter="blinds(horizontal)">
                                      <p:cBhvr>
                                        <p:cTn id="23" dur="500"/>
                                        <p:tgtEl>
                                          <p:spTgt spid="523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2292"/>
                                        </p:tgtEl>
                                        <p:attrNameLst>
                                          <p:attrName>style.visibility</p:attrName>
                                        </p:attrNameLst>
                                      </p:cBhvr>
                                      <p:to>
                                        <p:strVal val="visible"/>
                                      </p:to>
                                    </p:set>
                                    <p:animEffect transition="in" filter="blinds(horizontal)">
                                      <p:cBhvr>
                                        <p:cTn id="28" dur="500"/>
                                        <p:tgtEl>
                                          <p:spTgt spid="52292"/>
                                        </p:tgtEl>
                                      </p:cBhvr>
                                    </p:animEffect>
                                  </p:childTnLst>
                                </p:cTn>
                              </p:par>
                              <p:par>
                                <p:cTn id="29" presetID="3" presetClass="entr" presetSubtype="10" fill="hold" nodeType="withEffect">
                                  <p:stCondLst>
                                    <p:cond delay="0"/>
                                  </p:stCondLst>
                                  <p:childTnLst>
                                    <p:set>
                                      <p:cBhvr>
                                        <p:cTn id="30" dur="1" fill="hold">
                                          <p:stCondLst>
                                            <p:cond delay="0"/>
                                          </p:stCondLst>
                                        </p:cTn>
                                        <p:tgtEl>
                                          <p:spTgt spid="52317"/>
                                        </p:tgtEl>
                                        <p:attrNameLst>
                                          <p:attrName>style.visibility</p:attrName>
                                        </p:attrNameLst>
                                      </p:cBhvr>
                                      <p:to>
                                        <p:strVal val="visible"/>
                                      </p:to>
                                    </p:set>
                                    <p:animEffect transition="in" filter="blinds(horizontal)">
                                      <p:cBhvr>
                                        <p:cTn id="31" dur="500"/>
                                        <p:tgtEl>
                                          <p:spTgt spid="523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2325"/>
                                        </p:tgtEl>
                                        <p:attrNameLst>
                                          <p:attrName>style.visibility</p:attrName>
                                        </p:attrNameLst>
                                      </p:cBhvr>
                                      <p:to>
                                        <p:strVal val="visible"/>
                                      </p:to>
                                    </p:set>
                                    <p:animEffect transition="in" filter="blinds(horizontal)">
                                      <p:cBhvr>
                                        <p:cTn id="34" dur="500"/>
                                        <p:tgtEl>
                                          <p:spTgt spid="523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52326"/>
                                        </p:tgtEl>
                                        <p:attrNameLst>
                                          <p:attrName>style.visibility</p:attrName>
                                        </p:attrNameLst>
                                      </p:cBhvr>
                                      <p:to>
                                        <p:strVal val="visible"/>
                                      </p:to>
                                    </p:set>
                                    <p:animEffect transition="in" filter="blinds(horizontal)">
                                      <p:cBhvr>
                                        <p:cTn id="39" dur="500"/>
                                        <p:tgtEl>
                                          <p:spTgt spid="5232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2327"/>
                                        </p:tgtEl>
                                        <p:attrNameLst>
                                          <p:attrName>style.visibility</p:attrName>
                                        </p:attrNameLst>
                                      </p:cBhvr>
                                      <p:to>
                                        <p:strVal val="visible"/>
                                      </p:to>
                                    </p:set>
                                    <p:animEffect transition="in" filter="blinds(horizontal)">
                                      <p:cBhvr>
                                        <p:cTn id="42" dur="500"/>
                                        <p:tgtEl>
                                          <p:spTgt spid="523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2289"/>
                                        </p:tgtEl>
                                        <p:attrNameLst>
                                          <p:attrName>style.visibility</p:attrName>
                                        </p:attrNameLst>
                                      </p:cBhvr>
                                      <p:to>
                                        <p:strVal val="visible"/>
                                      </p:to>
                                    </p:set>
                                    <p:animEffect transition="in" filter="blinds(horizontal)">
                                      <p:cBhvr>
                                        <p:cTn id="47" dur="500"/>
                                        <p:tgtEl>
                                          <p:spTgt spid="52289"/>
                                        </p:tgtEl>
                                      </p:cBhvr>
                                    </p:animEffect>
                                  </p:childTnLst>
                                </p:cTn>
                              </p:par>
                              <p:par>
                                <p:cTn id="48" presetID="3" presetClass="entr" presetSubtype="10" fill="hold" nodeType="withEffect">
                                  <p:stCondLst>
                                    <p:cond delay="0"/>
                                  </p:stCondLst>
                                  <p:childTnLst>
                                    <p:set>
                                      <p:cBhvr>
                                        <p:cTn id="49" dur="1" fill="hold">
                                          <p:stCondLst>
                                            <p:cond delay="0"/>
                                          </p:stCondLst>
                                        </p:cTn>
                                        <p:tgtEl>
                                          <p:spTgt spid="52320"/>
                                        </p:tgtEl>
                                        <p:attrNameLst>
                                          <p:attrName>style.visibility</p:attrName>
                                        </p:attrNameLst>
                                      </p:cBhvr>
                                      <p:to>
                                        <p:strVal val="visible"/>
                                      </p:to>
                                    </p:set>
                                    <p:animEffect transition="in" filter="blinds(horizontal)">
                                      <p:cBhvr>
                                        <p:cTn id="50" dur="500"/>
                                        <p:tgtEl>
                                          <p:spTgt spid="52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52322"/>
                                        </p:tgtEl>
                                        <p:attrNameLst>
                                          <p:attrName>style.visibility</p:attrName>
                                        </p:attrNameLst>
                                      </p:cBhvr>
                                      <p:to>
                                        <p:strVal val="visible"/>
                                      </p:to>
                                    </p:set>
                                    <p:animEffect transition="in" filter="blinds(horizontal)">
                                      <p:cBhvr>
                                        <p:cTn id="55" dur="500"/>
                                        <p:tgtEl>
                                          <p:spTgt spid="523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52226"/>
                                        </p:tgtEl>
                                        <p:attrNameLst>
                                          <p:attrName>style.visibility</p:attrName>
                                        </p:attrNameLst>
                                      </p:cBhvr>
                                      <p:to>
                                        <p:strVal val="visible"/>
                                      </p:to>
                                    </p:set>
                                    <p:animEffect transition="in" filter="blinds(horizontal)">
                                      <p:cBhvr>
                                        <p:cTn id="60" dur="500"/>
                                        <p:tgtEl>
                                          <p:spTgt spid="5222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2321"/>
                                        </p:tgtEl>
                                        <p:attrNameLst>
                                          <p:attrName>style.visibility</p:attrName>
                                        </p:attrNameLst>
                                      </p:cBhvr>
                                      <p:to>
                                        <p:strVal val="visible"/>
                                      </p:to>
                                    </p:set>
                                    <p:animEffect transition="in" filter="blinds(horizontal)">
                                      <p:cBhvr>
                                        <p:cTn id="63" dur="500"/>
                                        <p:tgtEl>
                                          <p:spTgt spid="52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9" grpId="0"/>
      <p:bldP spid="52321" grpId="0"/>
      <p:bldP spid="52322" grpId="0" animBg="1"/>
      <p:bldP spid="52324" grpId="0"/>
      <p:bldP spid="52325" grpId="0"/>
      <p:bldP spid="52327" grpId="0"/>
      <p:bldP spid="523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E1"/>
        </a:solidFill>
        <a:effectLst/>
      </p:bgPr>
    </p:bg>
    <p:spTree>
      <p:nvGrpSpPr>
        <p:cNvPr id="1" name=""/>
        <p:cNvGrpSpPr/>
        <p:nvPr/>
      </p:nvGrpSpPr>
      <p:grpSpPr>
        <a:xfrm>
          <a:off x="0" y="0"/>
          <a:ext cx="0" cy="0"/>
          <a:chOff x="0" y="0"/>
          <a:chExt cx="0" cy="0"/>
        </a:xfrm>
      </p:grpSpPr>
      <p:sp>
        <p:nvSpPr>
          <p:cNvPr id="49154" name="Slide Number Placeholder 9">
            <a:extLst>
              <a:ext uri="{FF2B5EF4-FFF2-40B4-BE49-F238E27FC236}">
                <a16:creationId xmlns:a16="http://schemas.microsoft.com/office/drawing/2014/main" id="{C4CD3FB6-956F-9F09-8E17-8CBDDAFEFF63}"/>
              </a:ext>
            </a:extLst>
          </p:cNvPr>
          <p:cNvSpPr txBox="1">
            <a:spLocks noGrp="1"/>
          </p:cNvSpPr>
          <p:nvPr/>
        </p:nvSpPr>
        <p:spPr bwMode="auto">
          <a:xfrm>
            <a:off x="271463" y="9389270"/>
            <a:ext cx="67389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fld id="{4B29DA13-7808-8D4C-869F-4A68C30DC546}" type="slidenum">
              <a:rPr lang="en-US" altLang="en-VN" sz="4000" b="1">
                <a:solidFill>
                  <a:srgbClr val="CBCBCB"/>
                </a:solidFill>
                <a:latin typeface="Segoe UI Semilight" panose="020F0302020204030204" pitchFamily="34" charset="0"/>
              </a:rPr>
              <a:pPr algn="ctr" defTabSz="1371600"/>
              <a:t>11</a:t>
            </a:fld>
            <a:endParaRPr lang="en-US" altLang="en-VN" sz="4000" b="1">
              <a:solidFill>
                <a:srgbClr val="CBCBCB"/>
              </a:solidFill>
              <a:latin typeface="Segoe UI Semilight" panose="020F0302020204030204" pitchFamily="34" charset="0"/>
            </a:endParaRPr>
          </a:p>
        </p:txBody>
      </p:sp>
      <p:sp>
        <p:nvSpPr>
          <p:cNvPr id="8" name="Freeform 7">
            <a:extLst>
              <a:ext uri="{FF2B5EF4-FFF2-40B4-BE49-F238E27FC236}">
                <a16:creationId xmlns:a16="http://schemas.microsoft.com/office/drawing/2014/main" id="{01BF2884-9936-0A07-5553-1BB2FD361BFD}"/>
              </a:ext>
            </a:extLst>
          </p:cNvPr>
          <p:cNvSpPr/>
          <p:nvPr/>
        </p:nvSpPr>
        <p:spPr>
          <a:xfrm>
            <a:off x="552451" y="1509712"/>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7957" tIns="44768" rIns="708422" bIns="44768" spcCol="1270" anchor="ctr"/>
          <a:lstStyle/>
          <a:p>
            <a:pPr algn="ctr" defTabSz="3133725">
              <a:lnSpc>
                <a:spcPct val="90000"/>
              </a:lnSpc>
              <a:spcAft>
                <a:spcPct val="35000"/>
              </a:spcAft>
              <a:defRPr/>
            </a:pPr>
            <a:endParaRPr lang="en-US" sz="4000"/>
          </a:p>
        </p:txBody>
      </p:sp>
      <p:sp>
        <p:nvSpPr>
          <p:cNvPr id="9" name="Freeform 8">
            <a:extLst>
              <a:ext uri="{FF2B5EF4-FFF2-40B4-BE49-F238E27FC236}">
                <a16:creationId xmlns:a16="http://schemas.microsoft.com/office/drawing/2014/main" id="{5623BDEF-358C-C129-EF39-0547D3609A78}"/>
              </a:ext>
            </a:extLst>
          </p:cNvPr>
          <p:cNvSpPr/>
          <p:nvPr/>
        </p:nvSpPr>
        <p:spPr>
          <a:xfrm>
            <a:off x="3679605" y="1674262"/>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4000"/>
          </a:p>
        </p:txBody>
      </p:sp>
      <p:sp>
        <p:nvSpPr>
          <p:cNvPr id="11" name="Freeform 10">
            <a:extLst>
              <a:ext uri="{FF2B5EF4-FFF2-40B4-BE49-F238E27FC236}">
                <a16:creationId xmlns:a16="http://schemas.microsoft.com/office/drawing/2014/main" id="{01F3D878-1918-7548-A360-A0FC0E42784C}"/>
              </a:ext>
            </a:extLst>
          </p:cNvPr>
          <p:cNvSpPr/>
          <p:nvPr/>
        </p:nvSpPr>
        <p:spPr>
          <a:xfrm>
            <a:off x="591134" y="3462255"/>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7957" tIns="44768" rIns="708422" bIns="44768" spcCol="1270" anchor="ctr"/>
          <a:lstStyle/>
          <a:p>
            <a:pPr algn="ctr" defTabSz="3133725">
              <a:lnSpc>
                <a:spcPct val="90000"/>
              </a:lnSpc>
              <a:spcAft>
                <a:spcPct val="35000"/>
              </a:spcAft>
              <a:defRPr/>
            </a:pPr>
            <a:endParaRPr lang="en-US" sz="4000" dirty="0"/>
          </a:p>
        </p:txBody>
      </p:sp>
      <p:sp>
        <p:nvSpPr>
          <p:cNvPr id="12" name="Freeform 11">
            <a:extLst>
              <a:ext uri="{FF2B5EF4-FFF2-40B4-BE49-F238E27FC236}">
                <a16:creationId xmlns:a16="http://schemas.microsoft.com/office/drawing/2014/main" id="{9DED3B5D-A79F-E74F-E6FB-52A7EBE70FB8}"/>
              </a:ext>
            </a:extLst>
          </p:cNvPr>
          <p:cNvSpPr/>
          <p:nvPr/>
        </p:nvSpPr>
        <p:spPr>
          <a:xfrm>
            <a:off x="3673079" y="3597984"/>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4000"/>
          </a:p>
        </p:txBody>
      </p:sp>
      <p:sp>
        <p:nvSpPr>
          <p:cNvPr id="13" name="Freeform 12">
            <a:extLst>
              <a:ext uri="{FF2B5EF4-FFF2-40B4-BE49-F238E27FC236}">
                <a16:creationId xmlns:a16="http://schemas.microsoft.com/office/drawing/2014/main" id="{E1B78B35-1C86-1FF3-42C1-71D2C788B77F}"/>
              </a:ext>
            </a:extLst>
          </p:cNvPr>
          <p:cNvSpPr/>
          <p:nvPr/>
        </p:nvSpPr>
        <p:spPr>
          <a:xfrm>
            <a:off x="552451" y="5593557"/>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7957" tIns="44768" rIns="708422" bIns="44768" spcCol="1270" anchor="ctr"/>
          <a:lstStyle/>
          <a:p>
            <a:pPr algn="ctr" defTabSz="3133725">
              <a:lnSpc>
                <a:spcPct val="90000"/>
              </a:lnSpc>
              <a:spcAft>
                <a:spcPct val="35000"/>
              </a:spcAft>
              <a:defRPr/>
            </a:pPr>
            <a:endParaRPr lang="en-US" sz="4000"/>
          </a:p>
        </p:txBody>
      </p:sp>
      <p:sp>
        <p:nvSpPr>
          <p:cNvPr id="14" name="Freeform 13">
            <a:extLst>
              <a:ext uri="{FF2B5EF4-FFF2-40B4-BE49-F238E27FC236}">
                <a16:creationId xmlns:a16="http://schemas.microsoft.com/office/drawing/2014/main" id="{AFF33FD6-8D40-AA1D-08D0-AF359651BD19}"/>
              </a:ext>
            </a:extLst>
          </p:cNvPr>
          <p:cNvSpPr/>
          <p:nvPr/>
        </p:nvSpPr>
        <p:spPr>
          <a:xfrm>
            <a:off x="3633788" y="5715001"/>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4000"/>
          </a:p>
        </p:txBody>
      </p:sp>
      <p:sp>
        <p:nvSpPr>
          <p:cNvPr id="19" name="Freeform 18">
            <a:extLst>
              <a:ext uri="{FF2B5EF4-FFF2-40B4-BE49-F238E27FC236}">
                <a16:creationId xmlns:a16="http://schemas.microsoft.com/office/drawing/2014/main" id="{858720F8-FF21-5BAB-9FEE-402859BBD2BA}"/>
              </a:ext>
            </a:extLst>
          </p:cNvPr>
          <p:cNvSpPr/>
          <p:nvPr/>
        </p:nvSpPr>
        <p:spPr>
          <a:xfrm>
            <a:off x="552451" y="7683672"/>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17007" tIns="54293" rIns="708422" bIns="54293" spcCol="1270" anchor="ctr"/>
          <a:lstStyle/>
          <a:p>
            <a:pPr algn="ctr" defTabSz="3800475">
              <a:lnSpc>
                <a:spcPct val="90000"/>
              </a:lnSpc>
              <a:spcAft>
                <a:spcPct val="35000"/>
              </a:spcAft>
              <a:defRPr/>
            </a:pPr>
            <a:endParaRPr lang="en-US" sz="4000" dirty="0"/>
          </a:p>
        </p:txBody>
      </p:sp>
      <p:sp>
        <p:nvSpPr>
          <p:cNvPr id="20" name="Freeform 19">
            <a:extLst>
              <a:ext uri="{FF2B5EF4-FFF2-40B4-BE49-F238E27FC236}">
                <a16:creationId xmlns:a16="http://schemas.microsoft.com/office/drawing/2014/main" id="{87A2389F-CE98-B39F-F3B3-E3297DDE7475}"/>
              </a:ext>
            </a:extLst>
          </p:cNvPr>
          <p:cNvSpPr/>
          <p:nvPr/>
        </p:nvSpPr>
        <p:spPr>
          <a:xfrm>
            <a:off x="3653201" y="7803925"/>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4000"/>
          </a:p>
        </p:txBody>
      </p:sp>
      <p:grpSp>
        <p:nvGrpSpPr>
          <p:cNvPr id="49164" name="Group 2">
            <a:extLst>
              <a:ext uri="{FF2B5EF4-FFF2-40B4-BE49-F238E27FC236}">
                <a16:creationId xmlns:a16="http://schemas.microsoft.com/office/drawing/2014/main" id="{B6F86ADF-D51D-79AA-B58A-BB030FA01F43}"/>
              </a:ext>
            </a:extLst>
          </p:cNvPr>
          <p:cNvGrpSpPr>
            <a:grpSpLocks/>
          </p:cNvGrpSpPr>
          <p:nvPr/>
        </p:nvGrpSpPr>
        <p:grpSpPr bwMode="auto">
          <a:xfrm>
            <a:off x="6991274" y="1843518"/>
            <a:ext cx="697628" cy="749230"/>
            <a:chOff x="5668653" y="1815801"/>
            <a:chExt cx="464504" cy="499389"/>
          </a:xfrm>
        </p:grpSpPr>
        <p:sp>
          <p:nvSpPr>
            <p:cNvPr id="95" name="Oval 94">
              <a:extLst>
                <a:ext uri="{FF2B5EF4-FFF2-40B4-BE49-F238E27FC236}">
                  <a16:creationId xmlns:a16="http://schemas.microsoft.com/office/drawing/2014/main" id="{6DCBB27B-D60A-B59C-91D6-6C38B5D1519A}"/>
                </a:ext>
              </a:extLst>
            </p:cNvPr>
            <p:cNvSpPr/>
            <p:nvPr/>
          </p:nvSpPr>
          <p:spPr>
            <a:xfrm>
              <a:off x="5685274" y="1905695"/>
              <a:ext cx="407478" cy="409495"/>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00"/>
            </a:p>
          </p:txBody>
        </p:sp>
        <p:sp>
          <p:nvSpPr>
            <p:cNvPr id="49166" name="TextBox 95">
              <a:extLst>
                <a:ext uri="{FF2B5EF4-FFF2-40B4-BE49-F238E27FC236}">
                  <a16:creationId xmlns:a16="http://schemas.microsoft.com/office/drawing/2014/main" id="{2745E83B-6076-D4E0-DED9-F2B44E0C6A9C}"/>
                </a:ext>
              </a:extLst>
            </p:cNvPr>
            <p:cNvSpPr txBox="1">
              <a:spLocks noChangeArrowheads="1"/>
            </p:cNvSpPr>
            <p:nvPr/>
          </p:nvSpPr>
          <p:spPr bwMode="auto">
            <a:xfrm>
              <a:off x="5668653" y="1815801"/>
              <a:ext cx="464504" cy="47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dirty="0">
                  <a:solidFill>
                    <a:srgbClr val="FFFFFF"/>
                  </a:solidFill>
                  <a:latin typeface="Segoe UI Semilight" panose="020F0302020204030204" pitchFamily="34" charset="0"/>
                  <a:sym typeface="Webdings" pitchFamily="2" charset="2"/>
                </a:rPr>
                <a:t></a:t>
              </a:r>
              <a:endParaRPr lang="en-US" altLang="en-VN" sz="4000" dirty="0">
                <a:solidFill>
                  <a:srgbClr val="FFFFFF"/>
                </a:solidFill>
                <a:latin typeface="Segoe UI Semilight" panose="020F0302020204030204" pitchFamily="34" charset="0"/>
              </a:endParaRPr>
            </a:p>
          </p:txBody>
        </p:sp>
      </p:grpSp>
      <p:sp>
        <p:nvSpPr>
          <p:cNvPr id="49167" name="TextBox 8">
            <a:extLst>
              <a:ext uri="{FF2B5EF4-FFF2-40B4-BE49-F238E27FC236}">
                <a16:creationId xmlns:a16="http://schemas.microsoft.com/office/drawing/2014/main" id="{9EAA15CE-31ED-D4AB-96E8-4688A5D1AEDC}"/>
              </a:ext>
            </a:extLst>
          </p:cNvPr>
          <p:cNvSpPr txBox="1">
            <a:spLocks noChangeArrowheads="1"/>
          </p:cNvSpPr>
          <p:nvPr/>
        </p:nvSpPr>
        <p:spPr bwMode="auto">
          <a:xfrm>
            <a:off x="8410576" y="1603116"/>
            <a:ext cx="9367838" cy="1323439"/>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371600"/>
            <a:r>
              <a:rPr lang="vi-VN" altLang="en-VN" sz="4000" dirty="0">
                <a:latin typeface="Arial" panose="020B0604020202020204" pitchFamily="34" charset="0"/>
              </a:rPr>
              <a:t>Kích thích tính năng động, sáng tạo của các chủ thể kinh tế</a:t>
            </a:r>
          </a:p>
        </p:txBody>
      </p:sp>
      <p:grpSp>
        <p:nvGrpSpPr>
          <p:cNvPr id="49168" name="Group 27">
            <a:extLst>
              <a:ext uri="{FF2B5EF4-FFF2-40B4-BE49-F238E27FC236}">
                <a16:creationId xmlns:a16="http://schemas.microsoft.com/office/drawing/2014/main" id="{911966FA-92FE-338F-57C6-A7651C85C802}"/>
              </a:ext>
            </a:extLst>
          </p:cNvPr>
          <p:cNvGrpSpPr>
            <a:grpSpLocks/>
          </p:cNvGrpSpPr>
          <p:nvPr/>
        </p:nvGrpSpPr>
        <p:grpSpPr bwMode="auto">
          <a:xfrm>
            <a:off x="6948526" y="8100553"/>
            <a:ext cx="697628" cy="730181"/>
            <a:chOff x="6079950" y="4886650"/>
            <a:chExt cx="464504" cy="486693"/>
          </a:xfrm>
        </p:grpSpPr>
        <p:sp>
          <p:nvSpPr>
            <p:cNvPr id="97" name="Oval 32">
              <a:extLst>
                <a:ext uri="{FF2B5EF4-FFF2-40B4-BE49-F238E27FC236}">
                  <a16:creationId xmlns:a16="http://schemas.microsoft.com/office/drawing/2014/main" id="{85270430-7E07-D3F2-AAF4-5FBDBC1CACEE}"/>
                </a:ext>
              </a:extLst>
            </p:cNvPr>
            <p:cNvSpPr/>
            <p:nvPr/>
          </p:nvSpPr>
          <p:spPr>
            <a:xfrm>
              <a:off x="6096571" y="4965435"/>
              <a:ext cx="407478" cy="407908"/>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00"/>
            </a:p>
          </p:txBody>
        </p:sp>
        <p:sp>
          <p:nvSpPr>
            <p:cNvPr id="49170" name="TextBox 38">
              <a:extLst>
                <a:ext uri="{FF2B5EF4-FFF2-40B4-BE49-F238E27FC236}">
                  <a16:creationId xmlns:a16="http://schemas.microsoft.com/office/drawing/2014/main" id="{E15DD381-6324-9AEA-6184-19C7C1BE2E7B}"/>
                </a:ext>
              </a:extLst>
            </p:cNvPr>
            <p:cNvSpPr txBox="1">
              <a:spLocks noChangeArrowheads="1"/>
            </p:cNvSpPr>
            <p:nvPr/>
          </p:nvSpPr>
          <p:spPr bwMode="auto">
            <a:xfrm>
              <a:off x="6079950" y="4886650"/>
              <a:ext cx="464504" cy="47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a:solidFill>
                    <a:srgbClr val="FFFFFF"/>
                  </a:solidFill>
                  <a:latin typeface="Segoe UI Semilight" panose="020F0302020204030204" pitchFamily="34" charset="0"/>
                  <a:sym typeface="Webdings" pitchFamily="2" charset="2"/>
                </a:rPr>
                <a:t></a:t>
              </a:r>
              <a:endParaRPr lang="en-US" altLang="en-VN" sz="4000">
                <a:solidFill>
                  <a:srgbClr val="FFFFFF"/>
                </a:solidFill>
                <a:latin typeface="Segoe UI Semilight" panose="020F0302020204030204" pitchFamily="34" charset="0"/>
              </a:endParaRPr>
            </a:p>
          </p:txBody>
        </p:sp>
      </p:grpSp>
      <p:grpSp>
        <p:nvGrpSpPr>
          <p:cNvPr id="49172" name="Group 25">
            <a:extLst>
              <a:ext uri="{FF2B5EF4-FFF2-40B4-BE49-F238E27FC236}">
                <a16:creationId xmlns:a16="http://schemas.microsoft.com/office/drawing/2014/main" id="{8367DED4-C937-7078-7B45-A1872BC977DC}"/>
              </a:ext>
            </a:extLst>
          </p:cNvPr>
          <p:cNvGrpSpPr>
            <a:grpSpLocks/>
          </p:cNvGrpSpPr>
          <p:nvPr/>
        </p:nvGrpSpPr>
        <p:grpSpPr bwMode="auto">
          <a:xfrm>
            <a:off x="7016237" y="3746011"/>
            <a:ext cx="697628" cy="730180"/>
            <a:chOff x="6079950" y="2821688"/>
            <a:chExt cx="464504" cy="487784"/>
          </a:xfrm>
        </p:grpSpPr>
        <p:sp>
          <p:nvSpPr>
            <p:cNvPr id="101" name="Oval 43">
              <a:extLst>
                <a:ext uri="{FF2B5EF4-FFF2-40B4-BE49-F238E27FC236}">
                  <a16:creationId xmlns:a16="http://schemas.microsoft.com/office/drawing/2014/main" id="{3424BD0A-4724-FF4F-A504-C90FDEDA76F8}"/>
                </a:ext>
              </a:extLst>
            </p:cNvPr>
            <p:cNvSpPr/>
            <p:nvPr/>
          </p:nvSpPr>
          <p:spPr>
            <a:xfrm>
              <a:off x="6096571" y="2900649"/>
              <a:ext cx="407478" cy="408823"/>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00"/>
            </a:p>
          </p:txBody>
        </p:sp>
        <p:sp>
          <p:nvSpPr>
            <p:cNvPr id="49174" name="TextBox 44">
              <a:extLst>
                <a:ext uri="{FF2B5EF4-FFF2-40B4-BE49-F238E27FC236}">
                  <a16:creationId xmlns:a16="http://schemas.microsoft.com/office/drawing/2014/main" id="{CB3AFE3C-F1C4-B407-A2FB-ADDF41DE82EF}"/>
                </a:ext>
              </a:extLst>
            </p:cNvPr>
            <p:cNvSpPr txBox="1">
              <a:spLocks noChangeArrowheads="1"/>
            </p:cNvSpPr>
            <p:nvPr/>
          </p:nvSpPr>
          <p:spPr bwMode="auto">
            <a:xfrm>
              <a:off x="6079950" y="2821688"/>
              <a:ext cx="464504" cy="47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a:solidFill>
                    <a:srgbClr val="FFFFFF"/>
                  </a:solidFill>
                  <a:latin typeface="Segoe UI Semilight" panose="020F0302020204030204" pitchFamily="34" charset="0"/>
                  <a:sym typeface="Webdings" pitchFamily="2" charset="2"/>
                </a:rPr>
                <a:t></a:t>
              </a:r>
              <a:endParaRPr lang="en-US" altLang="en-VN" sz="4000">
                <a:solidFill>
                  <a:srgbClr val="FFFFFF"/>
                </a:solidFill>
                <a:latin typeface="Segoe UI Semilight" panose="020F0302020204030204" pitchFamily="34" charset="0"/>
              </a:endParaRPr>
            </a:p>
          </p:txBody>
        </p:sp>
      </p:grpSp>
      <p:grpSp>
        <p:nvGrpSpPr>
          <p:cNvPr id="49176" name="Group 26">
            <a:extLst>
              <a:ext uri="{FF2B5EF4-FFF2-40B4-BE49-F238E27FC236}">
                <a16:creationId xmlns:a16="http://schemas.microsoft.com/office/drawing/2014/main" id="{96D87937-04A0-A84D-5A93-9F80783B1040}"/>
              </a:ext>
            </a:extLst>
          </p:cNvPr>
          <p:cNvGrpSpPr>
            <a:grpSpLocks/>
          </p:cNvGrpSpPr>
          <p:nvPr/>
        </p:nvGrpSpPr>
        <p:grpSpPr bwMode="auto">
          <a:xfrm>
            <a:off x="6966386" y="5906352"/>
            <a:ext cx="697628" cy="730181"/>
            <a:chOff x="6079950" y="3848816"/>
            <a:chExt cx="464504" cy="486693"/>
          </a:xfrm>
        </p:grpSpPr>
        <p:sp>
          <p:nvSpPr>
            <p:cNvPr id="99" name="Oval 40">
              <a:extLst>
                <a:ext uri="{FF2B5EF4-FFF2-40B4-BE49-F238E27FC236}">
                  <a16:creationId xmlns:a16="http://schemas.microsoft.com/office/drawing/2014/main" id="{0C0E8C77-BB16-5BFE-B284-B8AFA15EF185}"/>
                </a:ext>
              </a:extLst>
            </p:cNvPr>
            <p:cNvSpPr/>
            <p:nvPr/>
          </p:nvSpPr>
          <p:spPr>
            <a:xfrm>
              <a:off x="6096571" y="3927601"/>
              <a:ext cx="407478" cy="407908"/>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00"/>
            </a:p>
          </p:txBody>
        </p:sp>
        <p:sp>
          <p:nvSpPr>
            <p:cNvPr id="49178" name="TextBox 41">
              <a:extLst>
                <a:ext uri="{FF2B5EF4-FFF2-40B4-BE49-F238E27FC236}">
                  <a16:creationId xmlns:a16="http://schemas.microsoft.com/office/drawing/2014/main" id="{52909058-65F3-F79B-4DA9-106991DD141E}"/>
                </a:ext>
              </a:extLst>
            </p:cNvPr>
            <p:cNvSpPr txBox="1">
              <a:spLocks noChangeArrowheads="1"/>
            </p:cNvSpPr>
            <p:nvPr/>
          </p:nvSpPr>
          <p:spPr bwMode="auto">
            <a:xfrm>
              <a:off x="6079950" y="3848816"/>
              <a:ext cx="464504" cy="47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a:solidFill>
                    <a:srgbClr val="FFFFFF"/>
                  </a:solidFill>
                  <a:latin typeface="Segoe UI Semilight" panose="020F0302020204030204" pitchFamily="34" charset="0"/>
                  <a:sym typeface="Webdings" pitchFamily="2" charset="2"/>
                </a:rPr>
                <a:t></a:t>
              </a:r>
              <a:endParaRPr lang="en-US" altLang="en-VN" sz="4000">
                <a:solidFill>
                  <a:srgbClr val="FFFFFF"/>
                </a:solidFill>
                <a:latin typeface="Segoe UI Semilight" panose="020F0302020204030204" pitchFamily="34" charset="0"/>
              </a:endParaRPr>
            </a:p>
          </p:txBody>
        </p:sp>
      </p:grpSp>
      <p:grpSp>
        <p:nvGrpSpPr>
          <p:cNvPr id="115" name="Group 217">
            <a:extLst>
              <a:ext uri="{FF2B5EF4-FFF2-40B4-BE49-F238E27FC236}">
                <a16:creationId xmlns:a16="http://schemas.microsoft.com/office/drawing/2014/main" id="{3B8CA71B-916E-330E-D159-C5200DBCDF9D}"/>
              </a:ext>
            </a:extLst>
          </p:cNvPr>
          <p:cNvGrpSpPr>
            <a:grpSpLocks/>
          </p:cNvGrpSpPr>
          <p:nvPr/>
        </p:nvGrpSpPr>
        <p:grpSpPr bwMode="auto">
          <a:xfrm>
            <a:off x="1981547" y="5912631"/>
            <a:ext cx="725660" cy="779184"/>
            <a:chOff x="2411" y="2675"/>
            <a:chExt cx="378" cy="414"/>
          </a:xfrm>
          <a:solidFill>
            <a:srgbClr val="FFFFFF"/>
          </a:solidFill>
        </p:grpSpPr>
        <p:sp>
          <p:nvSpPr>
            <p:cNvPr id="116" name="Rectangle 218">
              <a:extLst>
                <a:ext uri="{FF2B5EF4-FFF2-40B4-BE49-F238E27FC236}">
                  <a16:creationId xmlns:a16="http://schemas.microsoft.com/office/drawing/2014/main" id="{F870FAE0-5851-F1EE-1B1B-21ED6FAD294B}"/>
                </a:ext>
              </a:extLst>
            </p:cNvPr>
            <p:cNvSpPr>
              <a:spLocks noChangeArrowheads="1"/>
            </p:cNvSpPr>
            <p:nvPr/>
          </p:nvSpPr>
          <p:spPr bwMode="gray">
            <a:xfrm>
              <a:off x="2525" y="2867"/>
              <a:ext cx="21" cy="45"/>
            </a:xfrm>
            <a:prstGeom prst="rect">
              <a:avLst/>
            </a:prstGeom>
            <a:grpFill/>
            <a:ln w="0">
              <a:noFill/>
              <a:miter lim="800000"/>
              <a:headEnd/>
              <a:tailEnd/>
            </a:ln>
            <a:effectLst/>
          </p:spPr>
          <p:txBody>
            <a:bodyPr/>
            <a:lstStyle/>
            <a:p>
              <a:pPr defTabSz="1371600">
                <a:defRPr/>
              </a:pPr>
              <a:endParaRPr lang="en-US" sz="4000"/>
            </a:p>
          </p:txBody>
        </p:sp>
        <p:sp>
          <p:nvSpPr>
            <p:cNvPr id="117" name="Rectangle 219">
              <a:extLst>
                <a:ext uri="{FF2B5EF4-FFF2-40B4-BE49-F238E27FC236}">
                  <a16:creationId xmlns:a16="http://schemas.microsoft.com/office/drawing/2014/main" id="{AEE6F1AE-4E36-8C51-E036-EA2943F1BB81}"/>
                </a:ext>
              </a:extLst>
            </p:cNvPr>
            <p:cNvSpPr>
              <a:spLocks noChangeArrowheads="1"/>
            </p:cNvSpPr>
            <p:nvPr/>
          </p:nvSpPr>
          <p:spPr bwMode="gray">
            <a:xfrm>
              <a:off x="2655" y="2867"/>
              <a:ext cx="23" cy="45"/>
            </a:xfrm>
            <a:prstGeom prst="rect">
              <a:avLst/>
            </a:prstGeom>
            <a:grpFill/>
            <a:ln w="0">
              <a:noFill/>
              <a:miter lim="800000"/>
              <a:headEnd/>
              <a:tailEnd/>
            </a:ln>
            <a:effectLst/>
          </p:spPr>
          <p:txBody>
            <a:bodyPr/>
            <a:lstStyle/>
            <a:p>
              <a:pPr defTabSz="1371600">
                <a:defRPr/>
              </a:pPr>
              <a:endParaRPr lang="en-US" sz="4000"/>
            </a:p>
          </p:txBody>
        </p:sp>
        <p:sp>
          <p:nvSpPr>
            <p:cNvPr id="118" name="Freeform 220">
              <a:extLst>
                <a:ext uri="{FF2B5EF4-FFF2-40B4-BE49-F238E27FC236}">
                  <a16:creationId xmlns:a16="http://schemas.microsoft.com/office/drawing/2014/main" id="{B13BD04E-84D7-75E4-C201-22B180F9AF23}"/>
                </a:ext>
              </a:extLst>
            </p:cNvPr>
            <p:cNvSpPr>
              <a:spLocks/>
            </p:cNvSpPr>
            <p:nvPr/>
          </p:nvSpPr>
          <p:spPr bwMode="gray">
            <a:xfrm>
              <a:off x="2481" y="2937"/>
              <a:ext cx="239" cy="75"/>
            </a:xfrm>
            <a:custGeom>
              <a:avLst/>
              <a:gdLst/>
              <a:ahLst/>
              <a:cxnLst>
                <a:cxn ang="0">
                  <a:pos x="119" y="56"/>
                </a:cxn>
                <a:cxn ang="0">
                  <a:pos x="93" y="53"/>
                </a:cxn>
                <a:cxn ang="0">
                  <a:pos x="72" y="47"/>
                </a:cxn>
                <a:cxn ang="0">
                  <a:pos x="54" y="39"/>
                </a:cxn>
                <a:cxn ang="0">
                  <a:pos x="41" y="29"/>
                </a:cxn>
                <a:cxn ang="0">
                  <a:pos x="30" y="18"/>
                </a:cxn>
                <a:cxn ang="0">
                  <a:pos x="24" y="9"/>
                </a:cxn>
                <a:cxn ang="0">
                  <a:pos x="20" y="3"/>
                </a:cxn>
                <a:cxn ang="0">
                  <a:pos x="18" y="0"/>
                </a:cxn>
                <a:cxn ang="0">
                  <a:pos x="0" y="8"/>
                </a:cxn>
                <a:cxn ang="0">
                  <a:pos x="2" y="12"/>
                </a:cxn>
                <a:cxn ang="0">
                  <a:pos x="8" y="20"/>
                </a:cxn>
                <a:cxn ang="0">
                  <a:pos x="15" y="30"/>
                </a:cxn>
                <a:cxn ang="0">
                  <a:pos x="27" y="42"/>
                </a:cxn>
                <a:cxn ang="0">
                  <a:pos x="44" y="54"/>
                </a:cxn>
                <a:cxn ang="0">
                  <a:pos x="65" y="65"/>
                </a:cxn>
                <a:cxn ang="0">
                  <a:pos x="89" y="72"/>
                </a:cxn>
                <a:cxn ang="0">
                  <a:pos x="119" y="75"/>
                </a:cxn>
                <a:cxn ang="0">
                  <a:pos x="149" y="72"/>
                </a:cxn>
                <a:cxn ang="0">
                  <a:pos x="174" y="65"/>
                </a:cxn>
                <a:cxn ang="0">
                  <a:pos x="195" y="54"/>
                </a:cxn>
                <a:cxn ang="0">
                  <a:pos x="210" y="42"/>
                </a:cxn>
                <a:cxn ang="0">
                  <a:pos x="222" y="30"/>
                </a:cxn>
                <a:cxn ang="0">
                  <a:pos x="231" y="20"/>
                </a:cxn>
                <a:cxn ang="0">
                  <a:pos x="236" y="12"/>
                </a:cxn>
                <a:cxn ang="0">
                  <a:pos x="239" y="8"/>
                </a:cxn>
                <a:cxn ang="0">
                  <a:pos x="221" y="0"/>
                </a:cxn>
                <a:cxn ang="0">
                  <a:pos x="219" y="3"/>
                </a:cxn>
                <a:cxn ang="0">
                  <a:pos x="215" y="9"/>
                </a:cxn>
                <a:cxn ang="0">
                  <a:pos x="207" y="18"/>
                </a:cxn>
                <a:cxn ang="0">
                  <a:pos x="197" y="29"/>
                </a:cxn>
                <a:cxn ang="0">
                  <a:pos x="183" y="39"/>
                </a:cxn>
                <a:cxn ang="0">
                  <a:pos x="167" y="47"/>
                </a:cxn>
                <a:cxn ang="0">
                  <a:pos x="144" y="53"/>
                </a:cxn>
                <a:cxn ang="0">
                  <a:pos x="119" y="56"/>
                </a:cxn>
              </a:cxnLst>
              <a:rect l="0" t="0" r="r" b="b"/>
              <a:pathLst>
                <a:path w="239" h="75">
                  <a:moveTo>
                    <a:pt x="119" y="56"/>
                  </a:moveTo>
                  <a:lnTo>
                    <a:pt x="93" y="53"/>
                  </a:lnTo>
                  <a:lnTo>
                    <a:pt x="72" y="47"/>
                  </a:lnTo>
                  <a:lnTo>
                    <a:pt x="54" y="39"/>
                  </a:lnTo>
                  <a:lnTo>
                    <a:pt x="41" y="29"/>
                  </a:lnTo>
                  <a:lnTo>
                    <a:pt x="30" y="18"/>
                  </a:lnTo>
                  <a:lnTo>
                    <a:pt x="24" y="9"/>
                  </a:lnTo>
                  <a:lnTo>
                    <a:pt x="20" y="3"/>
                  </a:lnTo>
                  <a:lnTo>
                    <a:pt x="18" y="0"/>
                  </a:lnTo>
                  <a:lnTo>
                    <a:pt x="0" y="8"/>
                  </a:lnTo>
                  <a:lnTo>
                    <a:pt x="2" y="12"/>
                  </a:lnTo>
                  <a:lnTo>
                    <a:pt x="8" y="20"/>
                  </a:lnTo>
                  <a:lnTo>
                    <a:pt x="15" y="30"/>
                  </a:lnTo>
                  <a:lnTo>
                    <a:pt x="27" y="42"/>
                  </a:lnTo>
                  <a:lnTo>
                    <a:pt x="44" y="54"/>
                  </a:lnTo>
                  <a:lnTo>
                    <a:pt x="65" y="65"/>
                  </a:lnTo>
                  <a:lnTo>
                    <a:pt x="89" y="72"/>
                  </a:lnTo>
                  <a:lnTo>
                    <a:pt x="119" y="75"/>
                  </a:lnTo>
                  <a:lnTo>
                    <a:pt x="149" y="72"/>
                  </a:lnTo>
                  <a:lnTo>
                    <a:pt x="174" y="65"/>
                  </a:lnTo>
                  <a:lnTo>
                    <a:pt x="195" y="54"/>
                  </a:lnTo>
                  <a:lnTo>
                    <a:pt x="210" y="42"/>
                  </a:lnTo>
                  <a:lnTo>
                    <a:pt x="222" y="30"/>
                  </a:lnTo>
                  <a:lnTo>
                    <a:pt x="231" y="20"/>
                  </a:lnTo>
                  <a:lnTo>
                    <a:pt x="236" y="12"/>
                  </a:lnTo>
                  <a:lnTo>
                    <a:pt x="239" y="8"/>
                  </a:lnTo>
                  <a:lnTo>
                    <a:pt x="221" y="0"/>
                  </a:lnTo>
                  <a:lnTo>
                    <a:pt x="219" y="3"/>
                  </a:lnTo>
                  <a:lnTo>
                    <a:pt x="215" y="9"/>
                  </a:lnTo>
                  <a:lnTo>
                    <a:pt x="207" y="18"/>
                  </a:lnTo>
                  <a:lnTo>
                    <a:pt x="197" y="29"/>
                  </a:lnTo>
                  <a:lnTo>
                    <a:pt x="183" y="39"/>
                  </a:lnTo>
                  <a:lnTo>
                    <a:pt x="167" y="47"/>
                  </a:lnTo>
                  <a:lnTo>
                    <a:pt x="144" y="53"/>
                  </a:lnTo>
                  <a:lnTo>
                    <a:pt x="119" y="56"/>
                  </a:lnTo>
                  <a:close/>
                </a:path>
              </a:pathLst>
            </a:custGeom>
            <a:grpFill/>
            <a:ln w="0">
              <a:noFill/>
              <a:prstDash val="solid"/>
              <a:round/>
              <a:headEnd/>
              <a:tailEnd/>
            </a:ln>
            <a:effectLst/>
          </p:spPr>
          <p:txBody>
            <a:bodyPr/>
            <a:lstStyle/>
            <a:p>
              <a:pPr defTabSz="1371600">
                <a:defRPr/>
              </a:pPr>
              <a:endParaRPr lang="en-US" sz="4000"/>
            </a:p>
          </p:txBody>
        </p:sp>
        <p:sp>
          <p:nvSpPr>
            <p:cNvPr id="119" name="Freeform 221">
              <a:extLst>
                <a:ext uri="{FF2B5EF4-FFF2-40B4-BE49-F238E27FC236}">
                  <a16:creationId xmlns:a16="http://schemas.microsoft.com/office/drawing/2014/main" id="{DBB08304-9C3F-3C0A-7145-D50BFBBA81A1}"/>
                </a:ext>
              </a:extLst>
            </p:cNvPr>
            <p:cNvSpPr>
              <a:spLocks/>
            </p:cNvSpPr>
            <p:nvPr/>
          </p:nvSpPr>
          <p:spPr bwMode="gray">
            <a:xfrm>
              <a:off x="2411" y="2675"/>
              <a:ext cx="189" cy="414"/>
            </a:xfrm>
            <a:custGeom>
              <a:avLst/>
              <a:gdLst/>
              <a:ahLst/>
              <a:cxnLst>
                <a:cxn ang="0">
                  <a:pos x="49" y="375"/>
                </a:cxn>
                <a:cxn ang="0">
                  <a:pos x="46" y="373"/>
                </a:cxn>
                <a:cxn ang="0">
                  <a:pos x="45" y="370"/>
                </a:cxn>
                <a:cxn ang="0">
                  <a:pos x="43" y="367"/>
                </a:cxn>
                <a:cxn ang="0">
                  <a:pos x="42" y="363"/>
                </a:cxn>
                <a:cxn ang="0">
                  <a:pos x="42" y="150"/>
                </a:cxn>
                <a:cxn ang="0">
                  <a:pos x="43" y="145"/>
                </a:cxn>
                <a:cxn ang="0">
                  <a:pos x="45" y="141"/>
                </a:cxn>
                <a:cxn ang="0">
                  <a:pos x="46" y="139"/>
                </a:cxn>
                <a:cxn ang="0">
                  <a:pos x="49" y="138"/>
                </a:cxn>
                <a:cxn ang="0">
                  <a:pos x="189" y="138"/>
                </a:cxn>
                <a:cxn ang="0">
                  <a:pos x="189" y="97"/>
                </a:cxn>
                <a:cxn ang="0">
                  <a:pos x="153" y="97"/>
                </a:cxn>
                <a:cxn ang="0">
                  <a:pos x="105" y="7"/>
                </a:cxn>
                <a:cxn ang="0">
                  <a:pos x="102" y="4"/>
                </a:cxn>
                <a:cxn ang="0">
                  <a:pos x="97" y="1"/>
                </a:cxn>
                <a:cxn ang="0">
                  <a:pos x="93" y="0"/>
                </a:cxn>
                <a:cxn ang="0">
                  <a:pos x="87" y="0"/>
                </a:cxn>
                <a:cxn ang="0">
                  <a:pos x="82" y="1"/>
                </a:cxn>
                <a:cxn ang="0">
                  <a:pos x="78" y="4"/>
                </a:cxn>
                <a:cxn ang="0">
                  <a:pos x="75" y="9"/>
                </a:cxn>
                <a:cxn ang="0">
                  <a:pos x="73" y="13"/>
                </a:cxn>
                <a:cxn ang="0">
                  <a:pos x="73" y="19"/>
                </a:cxn>
                <a:cxn ang="0">
                  <a:pos x="75" y="24"/>
                </a:cxn>
                <a:cxn ang="0">
                  <a:pos x="114" y="97"/>
                </a:cxn>
                <a:cxn ang="0">
                  <a:pos x="42" y="97"/>
                </a:cxn>
                <a:cxn ang="0">
                  <a:pos x="25" y="102"/>
                </a:cxn>
                <a:cxn ang="0">
                  <a:pos x="13" y="111"/>
                </a:cxn>
                <a:cxn ang="0">
                  <a:pos x="4" y="126"/>
                </a:cxn>
                <a:cxn ang="0">
                  <a:pos x="0" y="144"/>
                </a:cxn>
                <a:cxn ang="0">
                  <a:pos x="0" y="369"/>
                </a:cxn>
                <a:cxn ang="0">
                  <a:pos x="4" y="387"/>
                </a:cxn>
                <a:cxn ang="0">
                  <a:pos x="13" y="400"/>
                </a:cxn>
                <a:cxn ang="0">
                  <a:pos x="25" y="411"/>
                </a:cxn>
                <a:cxn ang="0">
                  <a:pos x="42" y="414"/>
                </a:cxn>
                <a:cxn ang="0">
                  <a:pos x="189" y="414"/>
                </a:cxn>
                <a:cxn ang="0">
                  <a:pos x="189" y="375"/>
                </a:cxn>
                <a:cxn ang="0">
                  <a:pos x="49" y="375"/>
                </a:cxn>
              </a:cxnLst>
              <a:rect l="0" t="0" r="r" b="b"/>
              <a:pathLst>
                <a:path w="189" h="414">
                  <a:moveTo>
                    <a:pt x="49" y="375"/>
                  </a:moveTo>
                  <a:lnTo>
                    <a:pt x="46" y="373"/>
                  </a:lnTo>
                  <a:lnTo>
                    <a:pt x="45" y="370"/>
                  </a:lnTo>
                  <a:lnTo>
                    <a:pt x="43" y="367"/>
                  </a:lnTo>
                  <a:lnTo>
                    <a:pt x="42" y="363"/>
                  </a:lnTo>
                  <a:lnTo>
                    <a:pt x="42" y="150"/>
                  </a:lnTo>
                  <a:lnTo>
                    <a:pt x="43" y="145"/>
                  </a:lnTo>
                  <a:lnTo>
                    <a:pt x="45" y="141"/>
                  </a:lnTo>
                  <a:lnTo>
                    <a:pt x="46" y="139"/>
                  </a:lnTo>
                  <a:lnTo>
                    <a:pt x="49" y="138"/>
                  </a:lnTo>
                  <a:lnTo>
                    <a:pt x="189" y="138"/>
                  </a:lnTo>
                  <a:lnTo>
                    <a:pt x="189" y="97"/>
                  </a:lnTo>
                  <a:lnTo>
                    <a:pt x="153" y="97"/>
                  </a:lnTo>
                  <a:lnTo>
                    <a:pt x="105" y="7"/>
                  </a:lnTo>
                  <a:lnTo>
                    <a:pt x="102" y="4"/>
                  </a:lnTo>
                  <a:lnTo>
                    <a:pt x="97" y="1"/>
                  </a:lnTo>
                  <a:lnTo>
                    <a:pt x="93" y="0"/>
                  </a:lnTo>
                  <a:lnTo>
                    <a:pt x="87" y="0"/>
                  </a:lnTo>
                  <a:lnTo>
                    <a:pt x="82" y="1"/>
                  </a:lnTo>
                  <a:lnTo>
                    <a:pt x="78" y="4"/>
                  </a:lnTo>
                  <a:lnTo>
                    <a:pt x="75" y="9"/>
                  </a:lnTo>
                  <a:lnTo>
                    <a:pt x="73" y="13"/>
                  </a:lnTo>
                  <a:lnTo>
                    <a:pt x="73" y="19"/>
                  </a:lnTo>
                  <a:lnTo>
                    <a:pt x="75" y="24"/>
                  </a:lnTo>
                  <a:lnTo>
                    <a:pt x="114" y="97"/>
                  </a:lnTo>
                  <a:lnTo>
                    <a:pt x="42" y="97"/>
                  </a:lnTo>
                  <a:lnTo>
                    <a:pt x="25" y="102"/>
                  </a:lnTo>
                  <a:lnTo>
                    <a:pt x="13" y="111"/>
                  </a:lnTo>
                  <a:lnTo>
                    <a:pt x="4" y="126"/>
                  </a:lnTo>
                  <a:lnTo>
                    <a:pt x="0" y="144"/>
                  </a:lnTo>
                  <a:lnTo>
                    <a:pt x="0" y="369"/>
                  </a:lnTo>
                  <a:lnTo>
                    <a:pt x="4" y="387"/>
                  </a:lnTo>
                  <a:lnTo>
                    <a:pt x="13" y="400"/>
                  </a:lnTo>
                  <a:lnTo>
                    <a:pt x="25" y="411"/>
                  </a:lnTo>
                  <a:lnTo>
                    <a:pt x="42" y="414"/>
                  </a:lnTo>
                  <a:lnTo>
                    <a:pt x="189" y="414"/>
                  </a:lnTo>
                  <a:lnTo>
                    <a:pt x="189" y="375"/>
                  </a:lnTo>
                  <a:lnTo>
                    <a:pt x="49" y="375"/>
                  </a:lnTo>
                  <a:close/>
                </a:path>
              </a:pathLst>
            </a:custGeom>
            <a:grpFill/>
            <a:ln w="0">
              <a:noFill/>
              <a:prstDash val="solid"/>
              <a:round/>
              <a:headEnd/>
              <a:tailEnd/>
            </a:ln>
            <a:effectLst/>
          </p:spPr>
          <p:txBody>
            <a:bodyPr/>
            <a:lstStyle/>
            <a:p>
              <a:pPr defTabSz="1371600">
                <a:defRPr/>
              </a:pPr>
              <a:endParaRPr lang="en-US" sz="4000"/>
            </a:p>
          </p:txBody>
        </p:sp>
        <p:sp>
          <p:nvSpPr>
            <p:cNvPr id="120" name="Freeform 222">
              <a:extLst>
                <a:ext uri="{FF2B5EF4-FFF2-40B4-BE49-F238E27FC236}">
                  <a16:creationId xmlns:a16="http://schemas.microsoft.com/office/drawing/2014/main" id="{2A497E30-D7B4-2401-EC70-87021C39C3F3}"/>
                </a:ext>
              </a:extLst>
            </p:cNvPr>
            <p:cNvSpPr>
              <a:spLocks/>
            </p:cNvSpPr>
            <p:nvPr/>
          </p:nvSpPr>
          <p:spPr bwMode="gray">
            <a:xfrm>
              <a:off x="2600" y="2675"/>
              <a:ext cx="189" cy="414"/>
            </a:xfrm>
            <a:custGeom>
              <a:avLst/>
              <a:gdLst/>
              <a:ahLst/>
              <a:cxnLst>
                <a:cxn ang="0">
                  <a:pos x="189" y="369"/>
                </a:cxn>
                <a:cxn ang="0">
                  <a:pos x="189" y="144"/>
                </a:cxn>
                <a:cxn ang="0">
                  <a:pos x="186" y="126"/>
                </a:cxn>
                <a:cxn ang="0">
                  <a:pos x="177" y="111"/>
                </a:cxn>
                <a:cxn ang="0">
                  <a:pos x="163" y="102"/>
                </a:cxn>
                <a:cxn ang="0">
                  <a:pos x="147" y="97"/>
                </a:cxn>
                <a:cxn ang="0">
                  <a:pos x="75" y="97"/>
                </a:cxn>
                <a:cxn ang="0">
                  <a:pos x="114" y="24"/>
                </a:cxn>
                <a:cxn ang="0">
                  <a:pos x="115" y="19"/>
                </a:cxn>
                <a:cxn ang="0">
                  <a:pos x="115" y="13"/>
                </a:cxn>
                <a:cxn ang="0">
                  <a:pos x="114" y="9"/>
                </a:cxn>
                <a:cxn ang="0">
                  <a:pos x="111" y="4"/>
                </a:cxn>
                <a:cxn ang="0">
                  <a:pos x="106" y="1"/>
                </a:cxn>
                <a:cxn ang="0">
                  <a:pos x="102" y="0"/>
                </a:cxn>
                <a:cxn ang="0">
                  <a:pos x="97" y="0"/>
                </a:cxn>
                <a:cxn ang="0">
                  <a:pos x="91" y="1"/>
                </a:cxn>
                <a:cxn ang="0">
                  <a:pos x="87" y="4"/>
                </a:cxn>
                <a:cxn ang="0">
                  <a:pos x="84" y="7"/>
                </a:cxn>
                <a:cxn ang="0">
                  <a:pos x="37" y="97"/>
                </a:cxn>
                <a:cxn ang="0">
                  <a:pos x="0" y="97"/>
                </a:cxn>
                <a:cxn ang="0">
                  <a:pos x="0" y="138"/>
                </a:cxn>
                <a:cxn ang="0">
                  <a:pos x="139" y="138"/>
                </a:cxn>
                <a:cxn ang="0">
                  <a:pos x="142" y="139"/>
                </a:cxn>
                <a:cxn ang="0">
                  <a:pos x="145" y="141"/>
                </a:cxn>
                <a:cxn ang="0">
                  <a:pos x="147" y="145"/>
                </a:cxn>
                <a:cxn ang="0">
                  <a:pos x="147" y="150"/>
                </a:cxn>
                <a:cxn ang="0">
                  <a:pos x="147" y="363"/>
                </a:cxn>
                <a:cxn ang="0">
                  <a:pos x="147" y="367"/>
                </a:cxn>
                <a:cxn ang="0">
                  <a:pos x="145" y="370"/>
                </a:cxn>
                <a:cxn ang="0">
                  <a:pos x="142" y="373"/>
                </a:cxn>
                <a:cxn ang="0">
                  <a:pos x="139" y="375"/>
                </a:cxn>
                <a:cxn ang="0">
                  <a:pos x="0" y="375"/>
                </a:cxn>
                <a:cxn ang="0">
                  <a:pos x="0" y="414"/>
                </a:cxn>
                <a:cxn ang="0">
                  <a:pos x="147" y="414"/>
                </a:cxn>
                <a:cxn ang="0">
                  <a:pos x="163" y="411"/>
                </a:cxn>
                <a:cxn ang="0">
                  <a:pos x="177" y="400"/>
                </a:cxn>
                <a:cxn ang="0">
                  <a:pos x="186" y="387"/>
                </a:cxn>
                <a:cxn ang="0">
                  <a:pos x="189" y="369"/>
                </a:cxn>
              </a:cxnLst>
              <a:rect l="0" t="0" r="r" b="b"/>
              <a:pathLst>
                <a:path w="189" h="414">
                  <a:moveTo>
                    <a:pt x="189" y="369"/>
                  </a:moveTo>
                  <a:lnTo>
                    <a:pt x="189" y="144"/>
                  </a:lnTo>
                  <a:lnTo>
                    <a:pt x="186" y="126"/>
                  </a:lnTo>
                  <a:lnTo>
                    <a:pt x="177" y="111"/>
                  </a:lnTo>
                  <a:lnTo>
                    <a:pt x="163" y="102"/>
                  </a:lnTo>
                  <a:lnTo>
                    <a:pt x="147" y="97"/>
                  </a:lnTo>
                  <a:lnTo>
                    <a:pt x="75" y="97"/>
                  </a:lnTo>
                  <a:lnTo>
                    <a:pt x="114" y="24"/>
                  </a:lnTo>
                  <a:lnTo>
                    <a:pt x="115" y="19"/>
                  </a:lnTo>
                  <a:lnTo>
                    <a:pt x="115" y="13"/>
                  </a:lnTo>
                  <a:lnTo>
                    <a:pt x="114" y="9"/>
                  </a:lnTo>
                  <a:lnTo>
                    <a:pt x="111" y="4"/>
                  </a:lnTo>
                  <a:lnTo>
                    <a:pt x="106" y="1"/>
                  </a:lnTo>
                  <a:lnTo>
                    <a:pt x="102" y="0"/>
                  </a:lnTo>
                  <a:lnTo>
                    <a:pt x="97" y="0"/>
                  </a:lnTo>
                  <a:lnTo>
                    <a:pt x="91" y="1"/>
                  </a:lnTo>
                  <a:lnTo>
                    <a:pt x="87" y="4"/>
                  </a:lnTo>
                  <a:lnTo>
                    <a:pt x="84" y="7"/>
                  </a:lnTo>
                  <a:lnTo>
                    <a:pt x="37" y="97"/>
                  </a:lnTo>
                  <a:lnTo>
                    <a:pt x="0" y="97"/>
                  </a:lnTo>
                  <a:lnTo>
                    <a:pt x="0" y="138"/>
                  </a:lnTo>
                  <a:lnTo>
                    <a:pt x="139" y="138"/>
                  </a:lnTo>
                  <a:lnTo>
                    <a:pt x="142" y="139"/>
                  </a:lnTo>
                  <a:lnTo>
                    <a:pt x="145" y="141"/>
                  </a:lnTo>
                  <a:lnTo>
                    <a:pt x="147" y="145"/>
                  </a:lnTo>
                  <a:lnTo>
                    <a:pt x="147" y="150"/>
                  </a:lnTo>
                  <a:lnTo>
                    <a:pt x="147" y="363"/>
                  </a:lnTo>
                  <a:lnTo>
                    <a:pt x="147" y="367"/>
                  </a:lnTo>
                  <a:lnTo>
                    <a:pt x="145" y="370"/>
                  </a:lnTo>
                  <a:lnTo>
                    <a:pt x="142" y="373"/>
                  </a:lnTo>
                  <a:lnTo>
                    <a:pt x="139" y="375"/>
                  </a:lnTo>
                  <a:lnTo>
                    <a:pt x="0" y="375"/>
                  </a:lnTo>
                  <a:lnTo>
                    <a:pt x="0" y="414"/>
                  </a:lnTo>
                  <a:lnTo>
                    <a:pt x="147" y="414"/>
                  </a:lnTo>
                  <a:lnTo>
                    <a:pt x="163" y="411"/>
                  </a:lnTo>
                  <a:lnTo>
                    <a:pt x="177" y="400"/>
                  </a:lnTo>
                  <a:lnTo>
                    <a:pt x="186" y="387"/>
                  </a:lnTo>
                  <a:lnTo>
                    <a:pt x="189" y="369"/>
                  </a:lnTo>
                  <a:close/>
                </a:path>
              </a:pathLst>
            </a:custGeom>
            <a:grpFill/>
            <a:ln w="0">
              <a:noFill/>
              <a:prstDash val="solid"/>
              <a:round/>
              <a:headEnd/>
              <a:tailEnd/>
            </a:ln>
            <a:effectLst/>
          </p:spPr>
          <p:txBody>
            <a:bodyPr/>
            <a:lstStyle/>
            <a:p>
              <a:pPr defTabSz="1371600">
                <a:defRPr/>
              </a:pPr>
              <a:endParaRPr lang="en-US" sz="4000"/>
            </a:p>
          </p:txBody>
        </p:sp>
      </p:grpSp>
      <p:sp>
        <p:nvSpPr>
          <p:cNvPr id="49181" name="Freeform 60">
            <a:extLst>
              <a:ext uri="{FF2B5EF4-FFF2-40B4-BE49-F238E27FC236}">
                <a16:creationId xmlns:a16="http://schemas.microsoft.com/office/drawing/2014/main" id="{6C9F214E-05B1-9630-4569-77151F4C81D4}"/>
              </a:ext>
            </a:extLst>
          </p:cNvPr>
          <p:cNvSpPr>
            <a:spLocks noEditPoints="1"/>
          </p:cNvSpPr>
          <p:nvPr/>
        </p:nvSpPr>
        <p:spPr bwMode="auto">
          <a:xfrm>
            <a:off x="1974625" y="3810963"/>
            <a:ext cx="702468" cy="711993"/>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VN" sz="4000"/>
          </a:p>
        </p:txBody>
      </p:sp>
      <p:grpSp>
        <p:nvGrpSpPr>
          <p:cNvPr id="122" name="Group 334">
            <a:extLst>
              <a:ext uri="{FF2B5EF4-FFF2-40B4-BE49-F238E27FC236}">
                <a16:creationId xmlns:a16="http://schemas.microsoft.com/office/drawing/2014/main" id="{FEA8D5CD-1058-3F11-15B7-BC3AC5F89AF5}"/>
              </a:ext>
            </a:extLst>
          </p:cNvPr>
          <p:cNvGrpSpPr/>
          <p:nvPr/>
        </p:nvGrpSpPr>
        <p:grpSpPr>
          <a:xfrm>
            <a:off x="1876151" y="7918833"/>
            <a:ext cx="837638" cy="812150"/>
            <a:chOff x="190501" y="7938"/>
            <a:chExt cx="2879725" cy="2830512"/>
          </a:xfrm>
          <a:solidFill>
            <a:srgbClr val="FFFFFF"/>
          </a:solidFill>
        </p:grpSpPr>
        <p:sp>
          <p:nvSpPr>
            <p:cNvPr id="123" name="Freeform 5">
              <a:extLst>
                <a:ext uri="{FF2B5EF4-FFF2-40B4-BE49-F238E27FC236}">
                  <a16:creationId xmlns:a16="http://schemas.microsoft.com/office/drawing/2014/main" id="{E5A0B91E-8714-93E7-0355-53FCCA278209}"/>
                </a:ext>
              </a:extLst>
            </p:cNvPr>
            <p:cNvSpPr>
              <a:spLocks/>
            </p:cNvSpPr>
            <p:nvPr/>
          </p:nvSpPr>
          <p:spPr bwMode="auto">
            <a:xfrm>
              <a:off x="484188" y="1584325"/>
              <a:ext cx="1298575" cy="1254125"/>
            </a:xfrm>
            <a:custGeom>
              <a:avLst/>
              <a:gdLst/>
              <a:ahLst/>
              <a:cxnLst>
                <a:cxn ang="0">
                  <a:pos x="43" y="131"/>
                </a:cxn>
                <a:cxn ang="0">
                  <a:pos x="43" y="83"/>
                </a:cxn>
                <a:cxn ang="0">
                  <a:pos x="78" y="41"/>
                </a:cxn>
                <a:cxn ang="0">
                  <a:pos x="92" y="86"/>
                </a:cxn>
                <a:cxn ang="0">
                  <a:pos x="90" y="26"/>
                </a:cxn>
                <a:cxn ang="0">
                  <a:pos x="156" y="34"/>
                </a:cxn>
                <a:cxn ang="0">
                  <a:pos x="173" y="5"/>
                </a:cxn>
                <a:cxn ang="0">
                  <a:pos x="211" y="0"/>
                </a:cxn>
                <a:cxn ang="0">
                  <a:pos x="206" y="24"/>
                </a:cxn>
                <a:cxn ang="0">
                  <a:pos x="258" y="31"/>
                </a:cxn>
                <a:cxn ang="0">
                  <a:pos x="261" y="48"/>
                </a:cxn>
                <a:cxn ang="0">
                  <a:pos x="301" y="67"/>
                </a:cxn>
                <a:cxn ang="0">
                  <a:pos x="351" y="36"/>
                </a:cxn>
                <a:cxn ang="0">
                  <a:pos x="386" y="43"/>
                </a:cxn>
                <a:cxn ang="0">
                  <a:pos x="429" y="95"/>
                </a:cxn>
                <a:cxn ang="0">
                  <a:pos x="408" y="138"/>
                </a:cxn>
                <a:cxn ang="0">
                  <a:pos x="448" y="119"/>
                </a:cxn>
                <a:cxn ang="0">
                  <a:pos x="474" y="150"/>
                </a:cxn>
                <a:cxn ang="0">
                  <a:pos x="498" y="105"/>
                </a:cxn>
                <a:cxn ang="0">
                  <a:pos x="543" y="100"/>
                </a:cxn>
                <a:cxn ang="0">
                  <a:pos x="552" y="136"/>
                </a:cxn>
                <a:cxn ang="0">
                  <a:pos x="579" y="105"/>
                </a:cxn>
                <a:cxn ang="0">
                  <a:pos x="647" y="76"/>
                </a:cxn>
                <a:cxn ang="0">
                  <a:pos x="692" y="100"/>
                </a:cxn>
                <a:cxn ang="0">
                  <a:pos x="747" y="102"/>
                </a:cxn>
                <a:cxn ang="0">
                  <a:pos x="768" y="159"/>
                </a:cxn>
                <a:cxn ang="0">
                  <a:pos x="733" y="247"/>
                </a:cxn>
                <a:cxn ang="0">
                  <a:pos x="780" y="363"/>
                </a:cxn>
                <a:cxn ang="0">
                  <a:pos x="766" y="404"/>
                </a:cxn>
                <a:cxn ang="0">
                  <a:pos x="697" y="482"/>
                </a:cxn>
                <a:cxn ang="0">
                  <a:pos x="723" y="517"/>
                </a:cxn>
                <a:cxn ang="0">
                  <a:pos x="726" y="555"/>
                </a:cxn>
                <a:cxn ang="0">
                  <a:pos x="707" y="589"/>
                </a:cxn>
                <a:cxn ang="0">
                  <a:pos x="718" y="610"/>
                </a:cxn>
                <a:cxn ang="0">
                  <a:pos x="657" y="624"/>
                </a:cxn>
                <a:cxn ang="0">
                  <a:pos x="718" y="646"/>
                </a:cxn>
                <a:cxn ang="0">
                  <a:pos x="697" y="667"/>
                </a:cxn>
                <a:cxn ang="0">
                  <a:pos x="645" y="643"/>
                </a:cxn>
                <a:cxn ang="0">
                  <a:pos x="557" y="605"/>
                </a:cxn>
                <a:cxn ang="0">
                  <a:pos x="519" y="548"/>
                </a:cxn>
                <a:cxn ang="0">
                  <a:pos x="548" y="610"/>
                </a:cxn>
                <a:cxn ang="0">
                  <a:pos x="645" y="686"/>
                </a:cxn>
                <a:cxn ang="0">
                  <a:pos x="747" y="733"/>
                </a:cxn>
                <a:cxn ang="0">
                  <a:pos x="766" y="769"/>
                </a:cxn>
                <a:cxn ang="0">
                  <a:pos x="818" y="769"/>
                </a:cxn>
                <a:cxn ang="0">
                  <a:pos x="747" y="790"/>
                </a:cxn>
                <a:cxn ang="0">
                  <a:pos x="586" y="733"/>
                </a:cxn>
                <a:cxn ang="0">
                  <a:pos x="422" y="589"/>
                </a:cxn>
                <a:cxn ang="0">
                  <a:pos x="367" y="510"/>
                </a:cxn>
                <a:cxn ang="0">
                  <a:pos x="263" y="487"/>
                </a:cxn>
                <a:cxn ang="0">
                  <a:pos x="107" y="373"/>
                </a:cxn>
                <a:cxn ang="0">
                  <a:pos x="97" y="335"/>
                </a:cxn>
                <a:cxn ang="0">
                  <a:pos x="71" y="304"/>
                </a:cxn>
                <a:cxn ang="0">
                  <a:pos x="64" y="190"/>
                </a:cxn>
                <a:cxn ang="0">
                  <a:pos x="0" y="114"/>
                </a:cxn>
                <a:cxn ang="0">
                  <a:pos x="43" y="131"/>
                </a:cxn>
              </a:cxnLst>
              <a:rect l="0" t="0" r="r" b="b"/>
              <a:pathLst>
                <a:path w="818" h="790">
                  <a:moveTo>
                    <a:pt x="43" y="131"/>
                  </a:moveTo>
                  <a:lnTo>
                    <a:pt x="43" y="83"/>
                  </a:lnTo>
                  <a:lnTo>
                    <a:pt x="78" y="41"/>
                  </a:lnTo>
                  <a:lnTo>
                    <a:pt x="92" y="86"/>
                  </a:lnTo>
                  <a:lnTo>
                    <a:pt x="90" y="26"/>
                  </a:lnTo>
                  <a:lnTo>
                    <a:pt x="156" y="34"/>
                  </a:lnTo>
                  <a:lnTo>
                    <a:pt x="173" y="5"/>
                  </a:lnTo>
                  <a:lnTo>
                    <a:pt x="211" y="0"/>
                  </a:lnTo>
                  <a:lnTo>
                    <a:pt x="206" y="24"/>
                  </a:lnTo>
                  <a:lnTo>
                    <a:pt x="258" y="31"/>
                  </a:lnTo>
                  <a:lnTo>
                    <a:pt x="261" y="48"/>
                  </a:lnTo>
                  <a:lnTo>
                    <a:pt x="301" y="67"/>
                  </a:lnTo>
                  <a:lnTo>
                    <a:pt x="351" y="36"/>
                  </a:lnTo>
                  <a:lnTo>
                    <a:pt x="386" y="43"/>
                  </a:lnTo>
                  <a:lnTo>
                    <a:pt x="429" y="95"/>
                  </a:lnTo>
                  <a:lnTo>
                    <a:pt x="408" y="138"/>
                  </a:lnTo>
                  <a:lnTo>
                    <a:pt x="448" y="119"/>
                  </a:lnTo>
                  <a:lnTo>
                    <a:pt x="474" y="150"/>
                  </a:lnTo>
                  <a:lnTo>
                    <a:pt x="498" y="105"/>
                  </a:lnTo>
                  <a:lnTo>
                    <a:pt x="543" y="100"/>
                  </a:lnTo>
                  <a:lnTo>
                    <a:pt x="552" y="136"/>
                  </a:lnTo>
                  <a:lnTo>
                    <a:pt x="579" y="105"/>
                  </a:lnTo>
                  <a:lnTo>
                    <a:pt x="647" y="76"/>
                  </a:lnTo>
                  <a:lnTo>
                    <a:pt x="692" y="100"/>
                  </a:lnTo>
                  <a:lnTo>
                    <a:pt x="747" y="102"/>
                  </a:lnTo>
                  <a:lnTo>
                    <a:pt x="768" y="159"/>
                  </a:lnTo>
                  <a:lnTo>
                    <a:pt x="733" y="247"/>
                  </a:lnTo>
                  <a:lnTo>
                    <a:pt x="780" y="363"/>
                  </a:lnTo>
                  <a:lnTo>
                    <a:pt x="766" y="404"/>
                  </a:lnTo>
                  <a:lnTo>
                    <a:pt x="697" y="482"/>
                  </a:lnTo>
                  <a:lnTo>
                    <a:pt x="723" y="517"/>
                  </a:lnTo>
                  <a:lnTo>
                    <a:pt x="726" y="555"/>
                  </a:lnTo>
                  <a:lnTo>
                    <a:pt x="707" y="589"/>
                  </a:lnTo>
                  <a:lnTo>
                    <a:pt x="718" y="610"/>
                  </a:lnTo>
                  <a:lnTo>
                    <a:pt x="657" y="624"/>
                  </a:lnTo>
                  <a:lnTo>
                    <a:pt x="718" y="646"/>
                  </a:lnTo>
                  <a:lnTo>
                    <a:pt x="697" y="667"/>
                  </a:lnTo>
                  <a:lnTo>
                    <a:pt x="645" y="643"/>
                  </a:lnTo>
                  <a:lnTo>
                    <a:pt x="557" y="605"/>
                  </a:lnTo>
                  <a:lnTo>
                    <a:pt x="519" y="548"/>
                  </a:lnTo>
                  <a:lnTo>
                    <a:pt x="548" y="610"/>
                  </a:lnTo>
                  <a:lnTo>
                    <a:pt x="645" y="686"/>
                  </a:lnTo>
                  <a:lnTo>
                    <a:pt x="747" y="733"/>
                  </a:lnTo>
                  <a:lnTo>
                    <a:pt x="766" y="769"/>
                  </a:lnTo>
                  <a:lnTo>
                    <a:pt x="818" y="769"/>
                  </a:lnTo>
                  <a:lnTo>
                    <a:pt x="747" y="790"/>
                  </a:lnTo>
                  <a:lnTo>
                    <a:pt x="586" y="733"/>
                  </a:lnTo>
                  <a:lnTo>
                    <a:pt x="422" y="589"/>
                  </a:lnTo>
                  <a:lnTo>
                    <a:pt x="367" y="510"/>
                  </a:lnTo>
                  <a:lnTo>
                    <a:pt x="263" y="487"/>
                  </a:lnTo>
                  <a:lnTo>
                    <a:pt x="107" y="373"/>
                  </a:lnTo>
                  <a:lnTo>
                    <a:pt x="97" y="335"/>
                  </a:lnTo>
                  <a:lnTo>
                    <a:pt x="71" y="304"/>
                  </a:lnTo>
                  <a:lnTo>
                    <a:pt x="64" y="190"/>
                  </a:lnTo>
                  <a:lnTo>
                    <a:pt x="0" y="114"/>
                  </a:lnTo>
                  <a:lnTo>
                    <a:pt x="43" y="131"/>
                  </a:lnTo>
                  <a:close/>
                </a:path>
              </a:pathLst>
            </a:custGeom>
            <a:grpFill/>
            <a:ln w="9525">
              <a:noFill/>
              <a:round/>
              <a:headEnd/>
              <a:tailEnd/>
            </a:ln>
          </p:spPr>
          <p:txBody>
            <a:bodyPr/>
            <a:lstStyle/>
            <a:p>
              <a:pPr defTabSz="1371600">
                <a:defRPr/>
              </a:pPr>
              <a:endParaRPr lang="en-US" sz="4000" dirty="0"/>
            </a:p>
          </p:txBody>
        </p:sp>
        <p:sp>
          <p:nvSpPr>
            <p:cNvPr id="124" name="Freeform 6">
              <a:extLst>
                <a:ext uri="{FF2B5EF4-FFF2-40B4-BE49-F238E27FC236}">
                  <a16:creationId xmlns:a16="http://schemas.microsoft.com/office/drawing/2014/main" id="{DBE7AC62-5377-B868-930B-36D306C24BDD}"/>
                </a:ext>
              </a:extLst>
            </p:cNvPr>
            <p:cNvSpPr>
              <a:spLocks/>
            </p:cNvSpPr>
            <p:nvPr/>
          </p:nvSpPr>
          <p:spPr bwMode="auto">
            <a:xfrm>
              <a:off x="1357313" y="7938"/>
              <a:ext cx="1712913" cy="1809750"/>
            </a:xfrm>
            <a:custGeom>
              <a:avLst/>
              <a:gdLst/>
              <a:ahLst/>
              <a:cxnLst>
                <a:cxn ang="0">
                  <a:pos x="7" y="22"/>
                </a:cxn>
                <a:cxn ang="0">
                  <a:pos x="42" y="20"/>
                </a:cxn>
                <a:cxn ang="0">
                  <a:pos x="52" y="42"/>
                </a:cxn>
                <a:cxn ang="0">
                  <a:pos x="0" y="36"/>
                </a:cxn>
                <a:cxn ang="0">
                  <a:pos x="20" y="55"/>
                </a:cxn>
                <a:cxn ang="0">
                  <a:pos x="41" y="51"/>
                </a:cxn>
                <a:cxn ang="0">
                  <a:pos x="83" y="55"/>
                </a:cxn>
                <a:cxn ang="0">
                  <a:pos x="67" y="82"/>
                </a:cxn>
                <a:cxn ang="0">
                  <a:pos x="83" y="97"/>
                </a:cxn>
                <a:cxn ang="0">
                  <a:pos x="114" y="76"/>
                </a:cxn>
                <a:cxn ang="0">
                  <a:pos x="120" y="39"/>
                </a:cxn>
                <a:cxn ang="0">
                  <a:pos x="177" y="59"/>
                </a:cxn>
                <a:cxn ang="0">
                  <a:pos x="196" y="49"/>
                </a:cxn>
                <a:cxn ang="0">
                  <a:pos x="211" y="49"/>
                </a:cxn>
                <a:cxn ang="0">
                  <a:pos x="248" y="66"/>
                </a:cxn>
                <a:cxn ang="0">
                  <a:pos x="227" y="78"/>
                </a:cxn>
                <a:cxn ang="0">
                  <a:pos x="174" y="68"/>
                </a:cxn>
                <a:cxn ang="0">
                  <a:pos x="126" y="77"/>
                </a:cxn>
                <a:cxn ang="0">
                  <a:pos x="99" y="101"/>
                </a:cxn>
                <a:cxn ang="0">
                  <a:pos x="114" y="137"/>
                </a:cxn>
                <a:cxn ang="0">
                  <a:pos x="97" y="165"/>
                </a:cxn>
                <a:cxn ang="0">
                  <a:pos x="98" y="199"/>
                </a:cxn>
                <a:cxn ang="0">
                  <a:pos x="129" y="231"/>
                </a:cxn>
                <a:cxn ang="0">
                  <a:pos x="141" y="262"/>
                </a:cxn>
                <a:cxn ang="0">
                  <a:pos x="180" y="274"/>
                </a:cxn>
                <a:cxn ang="0">
                  <a:pos x="232" y="285"/>
                </a:cxn>
                <a:cxn ang="0">
                  <a:pos x="245" y="266"/>
                </a:cxn>
                <a:cxn ang="0">
                  <a:pos x="267" y="253"/>
                </a:cxn>
                <a:cxn ang="0">
                  <a:pos x="271" y="245"/>
                </a:cxn>
                <a:cxn ang="0">
                  <a:pos x="301" y="246"/>
                </a:cxn>
                <a:cxn ang="0">
                  <a:pos x="326" y="248"/>
                </a:cxn>
                <a:cxn ang="0">
                  <a:pos x="360" y="294"/>
                </a:cxn>
                <a:cxn ang="0">
                  <a:pos x="380" y="384"/>
                </a:cxn>
                <a:cxn ang="0">
                  <a:pos x="409" y="481"/>
                </a:cxn>
                <a:cxn ang="0">
                  <a:pos x="418" y="259"/>
                </a:cxn>
              </a:cxnLst>
              <a:rect l="0" t="0" r="r" b="b"/>
              <a:pathLst>
                <a:path w="455" h="481">
                  <a:moveTo>
                    <a:pt x="21" y="12"/>
                  </a:moveTo>
                  <a:cubicBezTo>
                    <a:pt x="7" y="22"/>
                    <a:pt x="7" y="22"/>
                    <a:pt x="7" y="22"/>
                  </a:cubicBezTo>
                  <a:cubicBezTo>
                    <a:pt x="29" y="25"/>
                    <a:pt x="29" y="25"/>
                    <a:pt x="29" y="25"/>
                  </a:cubicBezTo>
                  <a:cubicBezTo>
                    <a:pt x="42" y="20"/>
                    <a:pt x="42" y="20"/>
                    <a:pt x="42" y="20"/>
                  </a:cubicBezTo>
                  <a:cubicBezTo>
                    <a:pt x="65" y="24"/>
                    <a:pt x="65" y="24"/>
                    <a:pt x="65" y="24"/>
                  </a:cubicBezTo>
                  <a:cubicBezTo>
                    <a:pt x="52" y="42"/>
                    <a:pt x="52" y="42"/>
                    <a:pt x="52" y="42"/>
                  </a:cubicBezTo>
                  <a:cubicBezTo>
                    <a:pt x="26" y="37"/>
                    <a:pt x="26" y="37"/>
                    <a:pt x="26" y="37"/>
                  </a:cubicBezTo>
                  <a:cubicBezTo>
                    <a:pt x="0" y="36"/>
                    <a:pt x="0" y="36"/>
                    <a:pt x="0" y="36"/>
                  </a:cubicBezTo>
                  <a:cubicBezTo>
                    <a:pt x="1" y="47"/>
                    <a:pt x="1" y="47"/>
                    <a:pt x="1" y="47"/>
                  </a:cubicBezTo>
                  <a:cubicBezTo>
                    <a:pt x="20" y="55"/>
                    <a:pt x="20" y="55"/>
                    <a:pt x="20" y="55"/>
                  </a:cubicBezTo>
                  <a:cubicBezTo>
                    <a:pt x="30" y="48"/>
                    <a:pt x="30" y="48"/>
                    <a:pt x="30" y="48"/>
                  </a:cubicBezTo>
                  <a:cubicBezTo>
                    <a:pt x="41" y="51"/>
                    <a:pt x="41" y="51"/>
                    <a:pt x="41" y="51"/>
                  </a:cubicBezTo>
                  <a:cubicBezTo>
                    <a:pt x="59" y="42"/>
                    <a:pt x="59" y="42"/>
                    <a:pt x="59" y="42"/>
                  </a:cubicBezTo>
                  <a:cubicBezTo>
                    <a:pt x="83" y="55"/>
                    <a:pt x="83" y="55"/>
                    <a:pt x="83" y="55"/>
                  </a:cubicBezTo>
                  <a:cubicBezTo>
                    <a:pt x="52" y="74"/>
                    <a:pt x="52" y="74"/>
                    <a:pt x="52" y="74"/>
                  </a:cubicBezTo>
                  <a:cubicBezTo>
                    <a:pt x="67" y="82"/>
                    <a:pt x="67" y="82"/>
                    <a:pt x="67" y="82"/>
                  </a:cubicBezTo>
                  <a:cubicBezTo>
                    <a:pt x="67" y="90"/>
                    <a:pt x="67" y="90"/>
                    <a:pt x="67" y="90"/>
                  </a:cubicBezTo>
                  <a:cubicBezTo>
                    <a:pt x="83" y="97"/>
                    <a:pt x="83" y="97"/>
                    <a:pt x="83" y="97"/>
                  </a:cubicBezTo>
                  <a:cubicBezTo>
                    <a:pt x="106" y="91"/>
                    <a:pt x="106" y="91"/>
                    <a:pt x="106" y="91"/>
                  </a:cubicBezTo>
                  <a:cubicBezTo>
                    <a:pt x="114" y="76"/>
                    <a:pt x="114" y="76"/>
                    <a:pt x="114" y="76"/>
                  </a:cubicBezTo>
                  <a:cubicBezTo>
                    <a:pt x="99" y="58"/>
                    <a:pt x="99" y="58"/>
                    <a:pt x="99" y="58"/>
                  </a:cubicBezTo>
                  <a:cubicBezTo>
                    <a:pt x="120" y="39"/>
                    <a:pt x="120" y="39"/>
                    <a:pt x="120" y="39"/>
                  </a:cubicBezTo>
                  <a:cubicBezTo>
                    <a:pt x="163" y="41"/>
                    <a:pt x="163" y="41"/>
                    <a:pt x="163" y="41"/>
                  </a:cubicBezTo>
                  <a:cubicBezTo>
                    <a:pt x="177" y="59"/>
                    <a:pt x="177" y="59"/>
                    <a:pt x="177" y="59"/>
                  </a:cubicBezTo>
                  <a:cubicBezTo>
                    <a:pt x="177" y="42"/>
                    <a:pt x="177" y="42"/>
                    <a:pt x="177" y="42"/>
                  </a:cubicBezTo>
                  <a:cubicBezTo>
                    <a:pt x="196" y="49"/>
                    <a:pt x="196" y="49"/>
                    <a:pt x="196" y="49"/>
                  </a:cubicBezTo>
                  <a:cubicBezTo>
                    <a:pt x="184" y="36"/>
                    <a:pt x="184" y="36"/>
                    <a:pt x="184" y="36"/>
                  </a:cubicBezTo>
                  <a:cubicBezTo>
                    <a:pt x="211" y="49"/>
                    <a:pt x="211" y="49"/>
                    <a:pt x="211" y="49"/>
                  </a:cubicBezTo>
                  <a:cubicBezTo>
                    <a:pt x="224" y="48"/>
                    <a:pt x="224" y="48"/>
                    <a:pt x="224" y="48"/>
                  </a:cubicBezTo>
                  <a:cubicBezTo>
                    <a:pt x="248" y="66"/>
                    <a:pt x="248" y="66"/>
                    <a:pt x="248" y="66"/>
                  </a:cubicBezTo>
                  <a:cubicBezTo>
                    <a:pt x="220" y="69"/>
                    <a:pt x="220" y="69"/>
                    <a:pt x="220" y="69"/>
                  </a:cubicBezTo>
                  <a:cubicBezTo>
                    <a:pt x="227" y="78"/>
                    <a:pt x="227" y="78"/>
                    <a:pt x="227" y="78"/>
                  </a:cubicBezTo>
                  <a:cubicBezTo>
                    <a:pt x="178" y="78"/>
                    <a:pt x="178" y="78"/>
                    <a:pt x="178" y="78"/>
                  </a:cubicBezTo>
                  <a:cubicBezTo>
                    <a:pt x="174" y="68"/>
                    <a:pt x="174" y="68"/>
                    <a:pt x="174" y="68"/>
                  </a:cubicBezTo>
                  <a:cubicBezTo>
                    <a:pt x="160" y="63"/>
                    <a:pt x="160" y="63"/>
                    <a:pt x="160" y="63"/>
                  </a:cubicBezTo>
                  <a:cubicBezTo>
                    <a:pt x="126" y="77"/>
                    <a:pt x="126" y="77"/>
                    <a:pt x="126" y="77"/>
                  </a:cubicBezTo>
                  <a:cubicBezTo>
                    <a:pt x="127" y="87"/>
                    <a:pt x="127" y="87"/>
                    <a:pt x="127" y="87"/>
                  </a:cubicBezTo>
                  <a:cubicBezTo>
                    <a:pt x="99" y="101"/>
                    <a:pt x="99" y="101"/>
                    <a:pt x="99" y="101"/>
                  </a:cubicBezTo>
                  <a:cubicBezTo>
                    <a:pt x="96" y="116"/>
                    <a:pt x="96" y="116"/>
                    <a:pt x="96" y="116"/>
                  </a:cubicBezTo>
                  <a:cubicBezTo>
                    <a:pt x="114" y="137"/>
                    <a:pt x="114" y="137"/>
                    <a:pt x="114" y="137"/>
                  </a:cubicBezTo>
                  <a:cubicBezTo>
                    <a:pt x="97" y="147"/>
                    <a:pt x="97" y="147"/>
                    <a:pt x="97" y="147"/>
                  </a:cubicBezTo>
                  <a:cubicBezTo>
                    <a:pt x="97" y="165"/>
                    <a:pt x="97" y="165"/>
                    <a:pt x="97" y="165"/>
                  </a:cubicBezTo>
                  <a:cubicBezTo>
                    <a:pt x="105" y="173"/>
                    <a:pt x="105" y="173"/>
                    <a:pt x="105" y="173"/>
                  </a:cubicBezTo>
                  <a:cubicBezTo>
                    <a:pt x="98" y="199"/>
                    <a:pt x="98" y="199"/>
                    <a:pt x="98" y="199"/>
                  </a:cubicBezTo>
                  <a:cubicBezTo>
                    <a:pt x="114" y="209"/>
                    <a:pt x="114" y="209"/>
                    <a:pt x="114" y="209"/>
                  </a:cubicBezTo>
                  <a:cubicBezTo>
                    <a:pt x="129" y="231"/>
                    <a:pt x="129" y="231"/>
                    <a:pt x="129" y="231"/>
                  </a:cubicBezTo>
                  <a:cubicBezTo>
                    <a:pt x="127" y="246"/>
                    <a:pt x="127" y="246"/>
                    <a:pt x="127" y="246"/>
                  </a:cubicBezTo>
                  <a:cubicBezTo>
                    <a:pt x="141" y="262"/>
                    <a:pt x="141" y="262"/>
                    <a:pt x="141" y="262"/>
                  </a:cubicBezTo>
                  <a:cubicBezTo>
                    <a:pt x="157" y="260"/>
                    <a:pt x="157" y="260"/>
                    <a:pt x="157" y="260"/>
                  </a:cubicBezTo>
                  <a:cubicBezTo>
                    <a:pt x="180" y="274"/>
                    <a:pt x="180" y="274"/>
                    <a:pt x="180" y="274"/>
                  </a:cubicBezTo>
                  <a:cubicBezTo>
                    <a:pt x="211" y="282"/>
                    <a:pt x="211" y="282"/>
                    <a:pt x="211" y="282"/>
                  </a:cubicBezTo>
                  <a:cubicBezTo>
                    <a:pt x="232" y="285"/>
                    <a:pt x="232" y="285"/>
                    <a:pt x="232" y="285"/>
                  </a:cubicBezTo>
                  <a:cubicBezTo>
                    <a:pt x="235" y="273"/>
                    <a:pt x="235" y="273"/>
                    <a:pt x="235" y="273"/>
                  </a:cubicBezTo>
                  <a:cubicBezTo>
                    <a:pt x="245" y="266"/>
                    <a:pt x="245" y="266"/>
                    <a:pt x="245" y="266"/>
                  </a:cubicBezTo>
                  <a:cubicBezTo>
                    <a:pt x="261" y="266"/>
                    <a:pt x="261" y="266"/>
                    <a:pt x="261" y="266"/>
                  </a:cubicBezTo>
                  <a:cubicBezTo>
                    <a:pt x="267" y="253"/>
                    <a:pt x="267" y="253"/>
                    <a:pt x="267" y="253"/>
                  </a:cubicBezTo>
                  <a:cubicBezTo>
                    <a:pt x="255" y="233"/>
                    <a:pt x="255" y="233"/>
                    <a:pt x="255" y="233"/>
                  </a:cubicBezTo>
                  <a:cubicBezTo>
                    <a:pt x="271" y="245"/>
                    <a:pt x="271" y="245"/>
                    <a:pt x="271" y="245"/>
                  </a:cubicBezTo>
                  <a:cubicBezTo>
                    <a:pt x="283" y="233"/>
                    <a:pt x="283" y="233"/>
                    <a:pt x="283" y="233"/>
                  </a:cubicBezTo>
                  <a:cubicBezTo>
                    <a:pt x="301" y="246"/>
                    <a:pt x="301" y="246"/>
                    <a:pt x="301" y="246"/>
                  </a:cubicBezTo>
                  <a:cubicBezTo>
                    <a:pt x="310" y="235"/>
                    <a:pt x="310" y="235"/>
                    <a:pt x="310" y="235"/>
                  </a:cubicBezTo>
                  <a:cubicBezTo>
                    <a:pt x="326" y="248"/>
                    <a:pt x="326" y="248"/>
                    <a:pt x="326" y="248"/>
                  </a:cubicBezTo>
                  <a:cubicBezTo>
                    <a:pt x="332" y="282"/>
                    <a:pt x="332" y="282"/>
                    <a:pt x="332" y="282"/>
                  </a:cubicBezTo>
                  <a:cubicBezTo>
                    <a:pt x="360" y="294"/>
                    <a:pt x="360" y="294"/>
                    <a:pt x="360" y="294"/>
                  </a:cubicBezTo>
                  <a:cubicBezTo>
                    <a:pt x="384" y="340"/>
                    <a:pt x="384" y="340"/>
                    <a:pt x="384" y="340"/>
                  </a:cubicBezTo>
                  <a:cubicBezTo>
                    <a:pt x="380" y="384"/>
                    <a:pt x="380" y="384"/>
                    <a:pt x="380" y="384"/>
                  </a:cubicBezTo>
                  <a:cubicBezTo>
                    <a:pt x="400" y="412"/>
                    <a:pt x="400" y="412"/>
                    <a:pt x="400" y="412"/>
                  </a:cubicBezTo>
                  <a:cubicBezTo>
                    <a:pt x="409" y="481"/>
                    <a:pt x="409" y="481"/>
                    <a:pt x="409" y="481"/>
                  </a:cubicBezTo>
                  <a:cubicBezTo>
                    <a:pt x="432" y="456"/>
                    <a:pt x="432" y="456"/>
                    <a:pt x="432" y="456"/>
                  </a:cubicBezTo>
                  <a:cubicBezTo>
                    <a:pt x="432" y="456"/>
                    <a:pt x="455" y="347"/>
                    <a:pt x="418" y="259"/>
                  </a:cubicBezTo>
                  <a:cubicBezTo>
                    <a:pt x="380" y="170"/>
                    <a:pt x="285" y="0"/>
                    <a:pt x="21" y="12"/>
                  </a:cubicBezTo>
                  <a:close/>
                </a:path>
              </a:pathLst>
            </a:custGeom>
            <a:grpFill/>
            <a:ln w="9525">
              <a:noFill/>
              <a:round/>
              <a:headEnd/>
              <a:tailEnd/>
            </a:ln>
          </p:spPr>
          <p:txBody>
            <a:bodyPr/>
            <a:lstStyle/>
            <a:p>
              <a:pPr defTabSz="1371600">
                <a:defRPr/>
              </a:pPr>
              <a:endParaRPr lang="en-US" sz="4000"/>
            </a:p>
          </p:txBody>
        </p:sp>
        <p:sp>
          <p:nvSpPr>
            <p:cNvPr id="125" name="Freeform 7">
              <a:extLst>
                <a:ext uri="{FF2B5EF4-FFF2-40B4-BE49-F238E27FC236}">
                  <a16:creationId xmlns:a16="http://schemas.microsoft.com/office/drawing/2014/main" id="{4E8D3CEB-705C-1E17-8AFB-F53A3ACADD78}"/>
                </a:ext>
              </a:extLst>
            </p:cNvPr>
            <p:cNvSpPr>
              <a:spLocks/>
            </p:cNvSpPr>
            <p:nvPr/>
          </p:nvSpPr>
          <p:spPr bwMode="auto">
            <a:xfrm>
              <a:off x="190501" y="485775"/>
              <a:ext cx="617538" cy="1381125"/>
            </a:xfrm>
            <a:custGeom>
              <a:avLst/>
              <a:gdLst/>
              <a:ahLst/>
              <a:cxnLst>
                <a:cxn ang="0">
                  <a:pos x="76" y="46"/>
                </a:cxn>
                <a:cxn ang="0">
                  <a:pos x="76" y="70"/>
                </a:cxn>
                <a:cxn ang="0">
                  <a:pos x="90" y="38"/>
                </a:cxn>
                <a:cxn ang="0">
                  <a:pos x="102" y="34"/>
                </a:cxn>
                <a:cxn ang="0">
                  <a:pos x="110" y="6"/>
                </a:cxn>
                <a:cxn ang="0">
                  <a:pos x="123" y="4"/>
                </a:cxn>
                <a:cxn ang="0">
                  <a:pos x="124" y="12"/>
                </a:cxn>
                <a:cxn ang="0">
                  <a:pos x="137" y="0"/>
                </a:cxn>
                <a:cxn ang="0">
                  <a:pos x="132" y="19"/>
                </a:cxn>
                <a:cxn ang="0">
                  <a:pos x="146" y="8"/>
                </a:cxn>
                <a:cxn ang="0">
                  <a:pos x="145" y="25"/>
                </a:cxn>
                <a:cxn ang="0">
                  <a:pos x="164" y="32"/>
                </a:cxn>
                <a:cxn ang="0">
                  <a:pos x="147" y="46"/>
                </a:cxn>
                <a:cxn ang="0">
                  <a:pos x="137" y="44"/>
                </a:cxn>
                <a:cxn ang="0">
                  <a:pos x="135" y="32"/>
                </a:cxn>
                <a:cxn ang="0">
                  <a:pos x="111" y="41"/>
                </a:cxn>
                <a:cxn ang="0">
                  <a:pos x="94" y="75"/>
                </a:cxn>
                <a:cxn ang="0">
                  <a:pos x="130" y="52"/>
                </a:cxn>
                <a:cxn ang="0">
                  <a:pos x="135" y="60"/>
                </a:cxn>
                <a:cxn ang="0">
                  <a:pos x="114" y="67"/>
                </a:cxn>
                <a:cxn ang="0">
                  <a:pos x="110" y="82"/>
                </a:cxn>
                <a:cxn ang="0">
                  <a:pos x="100" y="79"/>
                </a:cxn>
                <a:cxn ang="0">
                  <a:pos x="90" y="94"/>
                </a:cxn>
                <a:cxn ang="0">
                  <a:pos x="91" y="106"/>
                </a:cxn>
                <a:cxn ang="0">
                  <a:pos x="74" y="126"/>
                </a:cxn>
                <a:cxn ang="0">
                  <a:pos x="71" y="153"/>
                </a:cxn>
                <a:cxn ang="0">
                  <a:pos x="52" y="185"/>
                </a:cxn>
                <a:cxn ang="0">
                  <a:pos x="58" y="231"/>
                </a:cxn>
                <a:cxn ang="0">
                  <a:pos x="48" y="205"/>
                </a:cxn>
                <a:cxn ang="0">
                  <a:pos x="35" y="205"/>
                </a:cxn>
                <a:cxn ang="0">
                  <a:pos x="20" y="229"/>
                </a:cxn>
                <a:cxn ang="0">
                  <a:pos x="20" y="285"/>
                </a:cxn>
                <a:cxn ang="0">
                  <a:pos x="32" y="310"/>
                </a:cxn>
                <a:cxn ang="0">
                  <a:pos x="36" y="277"/>
                </a:cxn>
                <a:cxn ang="0">
                  <a:pos x="45" y="269"/>
                </a:cxn>
                <a:cxn ang="0">
                  <a:pos x="42" y="310"/>
                </a:cxn>
                <a:cxn ang="0">
                  <a:pos x="61" y="304"/>
                </a:cxn>
                <a:cxn ang="0">
                  <a:pos x="65" y="331"/>
                </a:cxn>
                <a:cxn ang="0">
                  <a:pos x="74" y="350"/>
                </a:cxn>
                <a:cxn ang="0">
                  <a:pos x="92" y="350"/>
                </a:cxn>
                <a:cxn ang="0">
                  <a:pos x="89" y="367"/>
                </a:cxn>
                <a:cxn ang="0">
                  <a:pos x="65" y="351"/>
                </a:cxn>
                <a:cxn ang="0">
                  <a:pos x="50" y="326"/>
                </a:cxn>
                <a:cxn ang="0">
                  <a:pos x="41" y="331"/>
                </a:cxn>
                <a:cxn ang="0">
                  <a:pos x="31" y="320"/>
                </a:cxn>
                <a:cxn ang="0">
                  <a:pos x="27" y="327"/>
                </a:cxn>
                <a:cxn ang="0">
                  <a:pos x="18" y="309"/>
                </a:cxn>
                <a:cxn ang="0">
                  <a:pos x="36" y="132"/>
                </a:cxn>
                <a:cxn ang="0">
                  <a:pos x="76" y="46"/>
                </a:cxn>
              </a:cxnLst>
              <a:rect l="0" t="0" r="r" b="b"/>
              <a:pathLst>
                <a:path w="164" h="367">
                  <a:moveTo>
                    <a:pt x="76" y="46"/>
                  </a:moveTo>
                  <a:cubicBezTo>
                    <a:pt x="76" y="70"/>
                    <a:pt x="76" y="70"/>
                    <a:pt x="76" y="70"/>
                  </a:cubicBezTo>
                  <a:cubicBezTo>
                    <a:pt x="90" y="38"/>
                    <a:pt x="90" y="38"/>
                    <a:pt x="90" y="38"/>
                  </a:cubicBezTo>
                  <a:cubicBezTo>
                    <a:pt x="102" y="34"/>
                    <a:pt x="102" y="34"/>
                    <a:pt x="102" y="34"/>
                  </a:cubicBezTo>
                  <a:cubicBezTo>
                    <a:pt x="110" y="6"/>
                    <a:pt x="110" y="6"/>
                    <a:pt x="110" y="6"/>
                  </a:cubicBezTo>
                  <a:cubicBezTo>
                    <a:pt x="123" y="4"/>
                    <a:pt x="123" y="4"/>
                    <a:pt x="123" y="4"/>
                  </a:cubicBezTo>
                  <a:cubicBezTo>
                    <a:pt x="124" y="12"/>
                    <a:pt x="124" y="12"/>
                    <a:pt x="124" y="12"/>
                  </a:cubicBezTo>
                  <a:cubicBezTo>
                    <a:pt x="137" y="0"/>
                    <a:pt x="137" y="0"/>
                    <a:pt x="137" y="0"/>
                  </a:cubicBezTo>
                  <a:cubicBezTo>
                    <a:pt x="132" y="19"/>
                    <a:pt x="132" y="19"/>
                    <a:pt x="132" y="19"/>
                  </a:cubicBezTo>
                  <a:cubicBezTo>
                    <a:pt x="146" y="8"/>
                    <a:pt x="146" y="8"/>
                    <a:pt x="146" y="8"/>
                  </a:cubicBezTo>
                  <a:cubicBezTo>
                    <a:pt x="145" y="25"/>
                    <a:pt x="145" y="25"/>
                    <a:pt x="145" y="25"/>
                  </a:cubicBezTo>
                  <a:cubicBezTo>
                    <a:pt x="164" y="32"/>
                    <a:pt x="164" y="32"/>
                    <a:pt x="164" y="32"/>
                  </a:cubicBezTo>
                  <a:cubicBezTo>
                    <a:pt x="147" y="46"/>
                    <a:pt x="147" y="46"/>
                    <a:pt x="147" y="46"/>
                  </a:cubicBezTo>
                  <a:cubicBezTo>
                    <a:pt x="137" y="44"/>
                    <a:pt x="137" y="44"/>
                    <a:pt x="137" y="44"/>
                  </a:cubicBezTo>
                  <a:cubicBezTo>
                    <a:pt x="135" y="32"/>
                    <a:pt x="135" y="32"/>
                    <a:pt x="135" y="32"/>
                  </a:cubicBezTo>
                  <a:cubicBezTo>
                    <a:pt x="111" y="41"/>
                    <a:pt x="111" y="41"/>
                    <a:pt x="111" y="41"/>
                  </a:cubicBezTo>
                  <a:cubicBezTo>
                    <a:pt x="94" y="75"/>
                    <a:pt x="94" y="75"/>
                    <a:pt x="94" y="75"/>
                  </a:cubicBezTo>
                  <a:cubicBezTo>
                    <a:pt x="130" y="52"/>
                    <a:pt x="130" y="52"/>
                    <a:pt x="130" y="52"/>
                  </a:cubicBezTo>
                  <a:cubicBezTo>
                    <a:pt x="135" y="60"/>
                    <a:pt x="135" y="60"/>
                    <a:pt x="135" y="60"/>
                  </a:cubicBezTo>
                  <a:cubicBezTo>
                    <a:pt x="114" y="67"/>
                    <a:pt x="114" y="67"/>
                    <a:pt x="114" y="67"/>
                  </a:cubicBezTo>
                  <a:cubicBezTo>
                    <a:pt x="110" y="82"/>
                    <a:pt x="110" y="82"/>
                    <a:pt x="110" y="82"/>
                  </a:cubicBezTo>
                  <a:cubicBezTo>
                    <a:pt x="100" y="79"/>
                    <a:pt x="100" y="79"/>
                    <a:pt x="100" y="79"/>
                  </a:cubicBezTo>
                  <a:cubicBezTo>
                    <a:pt x="90" y="94"/>
                    <a:pt x="90" y="94"/>
                    <a:pt x="90" y="94"/>
                  </a:cubicBezTo>
                  <a:cubicBezTo>
                    <a:pt x="91" y="106"/>
                    <a:pt x="91" y="106"/>
                    <a:pt x="91" y="106"/>
                  </a:cubicBezTo>
                  <a:cubicBezTo>
                    <a:pt x="74" y="126"/>
                    <a:pt x="74" y="126"/>
                    <a:pt x="74" y="126"/>
                  </a:cubicBezTo>
                  <a:cubicBezTo>
                    <a:pt x="71" y="153"/>
                    <a:pt x="71" y="153"/>
                    <a:pt x="71" y="153"/>
                  </a:cubicBezTo>
                  <a:cubicBezTo>
                    <a:pt x="52" y="185"/>
                    <a:pt x="52" y="185"/>
                    <a:pt x="52" y="185"/>
                  </a:cubicBezTo>
                  <a:cubicBezTo>
                    <a:pt x="58" y="231"/>
                    <a:pt x="58" y="231"/>
                    <a:pt x="58" y="231"/>
                  </a:cubicBezTo>
                  <a:cubicBezTo>
                    <a:pt x="48" y="205"/>
                    <a:pt x="48" y="205"/>
                    <a:pt x="48" y="205"/>
                  </a:cubicBezTo>
                  <a:cubicBezTo>
                    <a:pt x="35" y="205"/>
                    <a:pt x="35" y="205"/>
                    <a:pt x="35" y="205"/>
                  </a:cubicBezTo>
                  <a:cubicBezTo>
                    <a:pt x="20" y="229"/>
                    <a:pt x="20" y="229"/>
                    <a:pt x="20" y="229"/>
                  </a:cubicBezTo>
                  <a:cubicBezTo>
                    <a:pt x="20" y="285"/>
                    <a:pt x="20" y="285"/>
                    <a:pt x="20" y="285"/>
                  </a:cubicBezTo>
                  <a:cubicBezTo>
                    <a:pt x="32" y="310"/>
                    <a:pt x="32" y="310"/>
                    <a:pt x="32" y="310"/>
                  </a:cubicBezTo>
                  <a:cubicBezTo>
                    <a:pt x="36" y="277"/>
                    <a:pt x="36" y="277"/>
                    <a:pt x="36" y="277"/>
                  </a:cubicBezTo>
                  <a:cubicBezTo>
                    <a:pt x="45" y="269"/>
                    <a:pt x="45" y="269"/>
                    <a:pt x="45" y="269"/>
                  </a:cubicBezTo>
                  <a:cubicBezTo>
                    <a:pt x="42" y="310"/>
                    <a:pt x="42" y="310"/>
                    <a:pt x="42" y="310"/>
                  </a:cubicBezTo>
                  <a:cubicBezTo>
                    <a:pt x="61" y="304"/>
                    <a:pt x="61" y="304"/>
                    <a:pt x="61" y="304"/>
                  </a:cubicBezTo>
                  <a:cubicBezTo>
                    <a:pt x="65" y="331"/>
                    <a:pt x="65" y="331"/>
                    <a:pt x="65" y="331"/>
                  </a:cubicBezTo>
                  <a:cubicBezTo>
                    <a:pt x="74" y="350"/>
                    <a:pt x="74" y="350"/>
                    <a:pt x="74" y="350"/>
                  </a:cubicBezTo>
                  <a:cubicBezTo>
                    <a:pt x="92" y="350"/>
                    <a:pt x="92" y="350"/>
                    <a:pt x="92" y="350"/>
                  </a:cubicBezTo>
                  <a:cubicBezTo>
                    <a:pt x="89" y="367"/>
                    <a:pt x="89" y="367"/>
                    <a:pt x="89" y="367"/>
                  </a:cubicBezTo>
                  <a:cubicBezTo>
                    <a:pt x="65" y="351"/>
                    <a:pt x="65" y="351"/>
                    <a:pt x="65" y="351"/>
                  </a:cubicBezTo>
                  <a:cubicBezTo>
                    <a:pt x="50" y="326"/>
                    <a:pt x="50" y="326"/>
                    <a:pt x="50" y="326"/>
                  </a:cubicBezTo>
                  <a:cubicBezTo>
                    <a:pt x="41" y="331"/>
                    <a:pt x="41" y="331"/>
                    <a:pt x="41" y="331"/>
                  </a:cubicBezTo>
                  <a:cubicBezTo>
                    <a:pt x="31" y="320"/>
                    <a:pt x="31" y="320"/>
                    <a:pt x="31" y="320"/>
                  </a:cubicBezTo>
                  <a:cubicBezTo>
                    <a:pt x="27" y="327"/>
                    <a:pt x="27" y="327"/>
                    <a:pt x="27" y="327"/>
                  </a:cubicBezTo>
                  <a:cubicBezTo>
                    <a:pt x="18" y="309"/>
                    <a:pt x="18" y="309"/>
                    <a:pt x="18" y="309"/>
                  </a:cubicBezTo>
                  <a:cubicBezTo>
                    <a:pt x="18" y="309"/>
                    <a:pt x="0" y="209"/>
                    <a:pt x="36" y="132"/>
                  </a:cubicBezTo>
                  <a:cubicBezTo>
                    <a:pt x="71" y="55"/>
                    <a:pt x="53" y="83"/>
                    <a:pt x="76" y="46"/>
                  </a:cubicBezTo>
                  <a:close/>
                </a:path>
              </a:pathLst>
            </a:custGeom>
            <a:grpFill/>
            <a:ln w="9525">
              <a:noFill/>
              <a:round/>
              <a:headEnd/>
              <a:tailEnd/>
            </a:ln>
          </p:spPr>
          <p:txBody>
            <a:bodyPr/>
            <a:lstStyle/>
            <a:p>
              <a:pPr defTabSz="1371600">
                <a:defRPr/>
              </a:pPr>
              <a:endParaRPr lang="en-US" sz="4000"/>
            </a:p>
          </p:txBody>
        </p:sp>
        <p:sp>
          <p:nvSpPr>
            <p:cNvPr id="126" name="Freeform 8">
              <a:extLst>
                <a:ext uri="{FF2B5EF4-FFF2-40B4-BE49-F238E27FC236}">
                  <a16:creationId xmlns:a16="http://schemas.microsoft.com/office/drawing/2014/main" id="{49244140-EFEE-5ADE-C03D-C60340520EF6}"/>
                </a:ext>
              </a:extLst>
            </p:cNvPr>
            <p:cNvSpPr>
              <a:spLocks/>
            </p:cNvSpPr>
            <p:nvPr/>
          </p:nvSpPr>
          <p:spPr bwMode="auto">
            <a:xfrm>
              <a:off x="363538" y="1397000"/>
              <a:ext cx="142875" cy="101600"/>
            </a:xfrm>
            <a:custGeom>
              <a:avLst/>
              <a:gdLst/>
              <a:ahLst/>
              <a:cxnLst>
                <a:cxn ang="0">
                  <a:pos x="19" y="7"/>
                </a:cxn>
                <a:cxn ang="0">
                  <a:pos x="0" y="19"/>
                </a:cxn>
                <a:cxn ang="0">
                  <a:pos x="0" y="64"/>
                </a:cxn>
                <a:cxn ang="0">
                  <a:pos x="10" y="64"/>
                </a:cxn>
                <a:cxn ang="0">
                  <a:pos x="12" y="35"/>
                </a:cxn>
                <a:cxn ang="0">
                  <a:pos x="52" y="43"/>
                </a:cxn>
                <a:cxn ang="0">
                  <a:pos x="40" y="64"/>
                </a:cxn>
                <a:cxn ang="0">
                  <a:pos x="90" y="54"/>
                </a:cxn>
                <a:cxn ang="0">
                  <a:pos x="90" y="26"/>
                </a:cxn>
                <a:cxn ang="0">
                  <a:pos x="59" y="7"/>
                </a:cxn>
                <a:cxn ang="0">
                  <a:pos x="31" y="0"/>
                </a:cxn>
                <a:cxn ang="0">
                  <a:pos x="19" y="7"/>
                </a:cxn>
              </a:cxnLst>
              <a:rect l="0" t="0" r="r" b="b"/>
              <a:pathLst>
                <a:path w="90" h="64">
                  <a:moveTo>
                    <a:pt x="19" y="7"/>
                  </a:moveTo>
                  <a:lnTo>
                    <a:pt x="0" y="19"/>
                  </a:lnTo>
                  <a:lnTo>
                    <a:pt x="0" y="64"/>
                  </a:lnTo>
                  <a:lnTo>
                    <a:pt x="10" y="64"/>
                  </a:lnTo>
                  <a:lnTo>
                    <a:pt x="12" y="35"/>
                  </a:lnTo>
                  <a:lnTo>
                    <a:pt x="52" y="43"/>
                  </a:lnTo>
                  <a:lnTo>
                    <a:pt x="40" y="64"/>
                  </a:lnTo>
                  <a:lnTo>
                    <a:pt x="90" y="54"/>
                  </a:lnTo>
                  <a:lnTo>
                    <a:pt x="90" y="26"/>
                  </a:lnTo>
                  <a:lnTo>
                    <a:pt x="59" y="7"/>
                  </a:lnTo>
                  <a:lnTo>
                    <a:pt x="31" y="0"/>
                  </a:lnTo>
                  <a:lnTo>
                    <a:pt x="19" y="7"/>
                  </a:lnTo>
                  <a:close/>
                </a:path>
              </a:pathLst>
            </a:custGeom>
            <a:grpFill/>
            <a:ln w="9525">
              <a:noFill/>
              <a:round/>
              <a:headEnd/>
              <a:tailEnd/>
            </a:ln>
          </p:spPr>
          <p:txBody>
            <a:bodyPr/>
            <a:lstStyle/>
            <a:p>
              <a:pPr defTabSz="1371600">
                <a:defRPr/>
              </a:pPr>
              <a:endParaRPr lang="en-US" sz="4000"/>
            </a:p>
          </p:txBody>
        </p:sp>
        <p:sp>
          <p:nvSpPr>
            <p:cNvPr id="127" name="Freeform 9">
              <a:extLst>
                <a:ext uri="{FF2B5EF4-FFF2-40B4-BE49-F238E27FC236}">
                  <a16:creationId xmlns:a16="http://schemas.microsoft.com/office/drawing/2014/main" id="{AD9B9C5C-5F67-FEEB-E60A-2EC62A28A92F}"/>
                </a:ext>
              </a:extLst>
            </p:cNvPr>
            <p:cNvSpPr>
              <a:spLocks/>
            </p:cNvSpPr>
            <p:nvPr/>
          </p:nvSpPr>
          <p:spPr bwMode="auto">
            <a:xfrm>
              <a:off x="528638" y="1411288"/>
              <a:ext cx="84138" cy="106363"/>
            </a:xfrm>
            <a:custGeom>
              <a:avLst/>
              <a:gdLst/>
              <a:ahLst/>
              <a:cxnLst>
                <a:cxn ang="0">
                  <a:pos x="27" y="0"/>
                </a:cxn>
                <a:cxn ang="0">
                  <a:pos x="0" y="17"/>
                </a:cxn>
                <a:cxn ang="0">
                  <a:pos x="0" y="67"/>
                </a:cxn>
                <a:cxn ang="0">
                  <a:pos x="15" y="50"/>
                </a:cxn>
                <a:cxn ang="0">
                  <a:pos x="43" y="50"/>
                </a:cxn>
                <a:cxn ang="0">
                  <a:pos x="53" y="12"/>
                </a:cxn>
                <a:cxn ang="0">
                  <a:pos x="27" y="0"/>
                </a:cxn>
              </a:cxnLst>
              <a:rect l="0" t="0" r="r" b="b"/>
              <a:pathLst>
                <a:path w="53" h="67">
                  <a:moveTo>
                    <a:pt x="27" y="0"/>
                  </a:moveTo>
                  <a:lnTo>
                    <a:pt x="0" y="17"/>
                  </a:lnTo>
                  <a:lnTo>
                    <a:pt x="0" y="67"/>
                  </a:lnTo>
                  <a:lnTo>
                    <a:pt x="15" y="50"/>
                  </a:lnTo>
                  <a:lnTo>
                    <a:pt x="43" y="50"/>
                  </a:lnTo>
                  <a:lnTo>
                    <a:pt x="53" y="12"/>
                  </a:lnTo>
                  <a:lnTo>
                    <a:pt x="27" y="0"/>
                  </a:lnTo>
                  <a:close/>
                </a:path>
              </a:pathLst>
            </a:custGeom>
            <a:grpFill/>
            <a:ln w="9525">
              <a:noFill/>
              <a:round/>
              <a:headEnd/>
              <a:tailEnd/>
            </a:ln>
          </p:spPr>
          <p:txBody>
            <a:bodyPr/>
            <a:lstStyle/>
            <a:p>
              <a:pPr defTabSz="1371600">
                <a:defRPr/>
              </a:pPr>
              <a:endParaRPr lang="en-US" sz="4000"/>
            </a:p>
          </p:txBody>
        </p:sp>
        <p:sp>
          <p:nvSpPr>
            <p:cNvPr id="128" name="Line 10">
              <a:extLst>
                <a:ext uri="{FF2B5EF4-FFF2-40B4-BE49-F238E27FC236}">
                  <a16:creationId xmlns:a16="http://schemas.microsoft.com/office/drawing/2014/main" id="{D05FBC69-88C6-2F55-F35E-B44BA36B84F4}"/>
                </a:ext>
              </a:extLst>
            </p:cNvPr>
            <p:cNvSpPr>
              <a:spLocks noChangeShapeType="1"/>
            </p:cNvSpPr>
            <p:nvPr/>
          </p:nvSpPr>
          <p:spPr bwMode="auto">
            <a:xfrm>
              <a:off x="928688" y="2673350"/>
              <a:ext cx="1588" cy="1588"/>
            </a:xfrm>
            <a:prstGeom prst="line">
              <a:avLst/>
            </a:prstGeom>
            <a:grpFill/>
            <a:ln w="9525">
              <a:noFill/>
              <a:round/>
              <a:headEnd/>
              <a:tailEnd/>
            </a:ln>
          </p:spPr>
          <p:txBody>
            <a:bodyPr/>
            <a:lstStyle/>
            <a:p>
              <a:pPr defTabSz="1371600">
                <a:defRPr/>
              </a:pPr>
              <a:endParaRPr lang="en-US" sz="4000"/>
            </a:p>
          </p:txBody>
        </p:sp>
        <p:sp>
          <p:nvSpPr>
            <p:cNvPr id="129" name="Line 11">
              <a:extLst>
                <a:ext uri="{FF2B5EF4-FFF2-40B4-BE49-F238E27FC236}">
                  <a16:creationId xmlns:a16="http://schemas.microsoft.com/office/drawing/2014/main" id="{6EF6E2A1-4913-8520-A8A9-D50A4657B8AF}"/>
                </a:ext>
              </a:extLst>
            </p:cNvPr>
            <p:cNvSpPr>
              <a:spLocks noChangeShapeType="1"/>
            </p:cNvSpPr>
            <p:nvPr/>
          </p:nvSpPr>
          <p:spPr bwMode="auto">
            <a:xfrm>
              <a:off x="928688" y="2673350"/>
              <a:ext cx="1588" cy="1588"/>
            </a:xfrm>
            <a:prstGeom prst="line">
              <a:avLst/>
            </a:prstGeom>
            <a:grpFill/>
            <a:ln w="9525">
              <a:noFill/>
              <a:round/>
              <a:headEnd/>
              <a:tailEnd/>
            </a:ln>
          </p:spPr>
          <p:txBody>
            <a:bodyPr/>
            <a:lstStyle/>
            <a:p>
              <a:pPr defTabSz="1371600">
                <a:defRPr/>
              </a:pPr>
              <a:endParaRPr lang="en-US" sz="4000"/>
            </a:p>
          </p:txBody>
        </p:sp>
      </p:grpSp>
      <p:sp>
        <p:nvSpPr>
          <p:cNvPr id="49183" name="Freeform 17">
            <a:extLst>
              <a:ext uri="{FF2B5EF4-FFF2-40B4-BE49-F238E27FC236}">
                <a16:creationId xmlns:a16="http://schemas.microsoft.com/office/drawing/2014/main" id="{325A0ED5-D58E-3940-F4EA-593638ADF051}"/>
              </a:ext>
            </a:extLst>
          </p:cNvPr>
          <p:cNvSpPr>
            <a:spLocks/>
          </p:cNvSpPr>
          <p:nvPr/>
        </p:nvSpPr>
        <p:spPr bwMode="auto">
          <a:xfrm>
            <a:off x="1928873" y="1889520"/>
            <a:ext cx="721518" cy="657225"/>
          </a:xfrm>
          <a:custGeom>
            <a:avLst/>
            <a:gdLst>
              <a:gd name="T0" fmla="*/ 333 w 399"/>
              <a:gd name="T1" fmla="*/ 146 h 369"/>
              <a:gd name="T2" fmla="*/ 363 w 399"/>
              <a:gd name="T3" fmla="*/ 141 h 369"/>
              <a:gd name="T4" fmla="*/ 395 w 399"/>
              <a:gd name="T5" fmla="*/ 111 h 369"/>
              <a:gd name="T6" fmla="*/ 398 w 399"/>
              <a:gd name="T7" fmla="*/ 81 h 369"/>
              <a:gd name="T8" fmla="*/ 353 w 399"/>
              <a:gd name="T9" fmla="*/ 116 h 369"/>
              <a:gd name="T10" fmla="*/ 353 w 399"/>
              <a:gd name="T11" fmla="*/ 30 h 369"/>
              <a:gd name="T12" fmla="*/ 336 w 399"/>
              <a:gd name="T13" fmla="*/ 27 h 369"/>
              <a:gd name="T14" fmla="*/ 297 w 399"/>
              <a:gd name="T15" fmla="*/ 44 h 369"/>
              <a:gd name="T16" fmla="*/ 282 w 399"/>
              <a:gd name="T17" fmla="*/ 69 h 369"/>
              <a:gd name="T18" fmla="*/ 281 w 399"/>
              <a:gd name="T19" fmla="*/ 92 h 369"/>
              <a:gd name="T20" fmla="*/ 225 w 399"/>
              <a:gd name="T21" fmla="*/ 156 h 369"/>
              <a:gd name="T22" fmla="*/ 165 w 399"/>
              <a:gd name="T23" fmla="*/ 53 h 369"/>
              <a:gd name="T24" fmla="*/ 204 w 399"/>
              <a:gd name="T25" fmla="*/ 38 h 369"/>
              <a:gd name="T26" fmla="*/ 234 w 399"/>
              <a:gd name="T27" fmla="*/ 44 h 369"/>
              <a:gd name="T28" fmla="*/ 189 w 399"/>
              <a:gd name="T29" fmla="*/ 5 h 369"/>
              <a:gd name="T30" fmla="*/ 147 w 399"/>
              <a:gd name="T31" fmla="*/ 5 h 369"/>
              <a:gd name="T32" fmla="*/ 107 w 399"/>
              <a:gd name="T33" fmla="*/ 41 h 369"/>
              <a:gd name="T34" fmla="*/ 57 w 399"/>
              <a:gd name="T35" fmla="*/ 69 h 369"/>
              <a:gd name="T36" fmla="*/ 44 w 399"/>
              <a:gd name="T37" fmla="*/ 104 h 369"/>
              <a:gd name="T38" fmla="*/ 0 w 399"/>
              <a:gd name="T39" fmla="*/ 126 h 369"/>
              <a:gd name="T40" fmla="*/ 89 w 399"/>
              <a:gd name="T41" fmla="*/ 149 h 369"/>
              <a:gd name="T42" fmla="*/ 102 w 399"/>
              <a:gd name="T43" fmla="*/ 116 h 369"/>
              <a:gd name="T44" fmla="*/ 129 w 399"/>
              <a:gd name="T45" fmla="*/ 254 h 369"/>
              <a:gd name="T46" fmla="*/ 113 w 399"/>
              <a:gd name="T47" fmla="*/ 251 h 369"/>
              <a:gd name="T48" fmla="*/ 84 w 399"/>
              <a:gd name="T49" fmla="*/ 258 h 369"/>
              <a:gd name="T50" fmla="*/ 60 w 399"/>
              <a:gd name="T51" fmla="*/ 287 h 369"/>
              <a:gd name="T52" fmla="*/ 57 w 399"/>
              <a:gd name="T53" fmla="*/ 317 h 369"/>
              <a:gd name="T54" fmla="*/ 102 w 399"/>
              <a:gd name="T55" fmla="*/ 281 h 369"/>
              <a:gd name="T56" fmla="*/ 102 w 399"/>
              <a:gd name="T57" fmla="*/ 368 h 369"/>
              <a:gd name="T58" fmla="*/ 117 w 399"/>
              <a:gd name="T59" fmla="*/ 369 h 369"/>
              <a:gd name="T60" fmla="*/ 146 w 399"/>
              <a:gd name="T61" fmla="*/ 362 h 369"/>
              <a:gd name="T62" fmla="*/ 170 w 399"/>
              <a:gd name="T63" fmla="*/ 335 h 369"/>
              <a:gd name="T64" fmla="*/ 174 w 399"/>
              <a:gd name="T65" fmla="*/ 305 h 369"/>
              <a:gd name="T66" fmla="*/ 224 w 399"/>
              <a:gd name="T67" fmla="*/ 243 h 369"/>
              <a:gd name="T68" fmla="*/ 395 w 399"/>
              <a:gd name="T69" fmla="*/ 318 h 369"/>
              <a:gd name="T70" fmla="*/ 324 w 399"/>
              <a:gd name="T71" fmla="*/ 143 h 3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9"/>
              <a:gd name="T109" fmla="*/ 0 h 369"/>
              <a:gd name="T110" fmla="*/ 399 w 399"/>
              <a:gd name="T111" fmla="*/ 369 h 3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9" h="369">
                <a:moveTo>
                  <a:pt x="324" y="143"/>
                </a:moveTo>
                <a:lnTo>
                  <a:pt x="333" y="146"/>
                </a:lnTo>
                <a:lnTo>
                  <a:pt x="342" y="146"/>
                </a:lnTo>
                <a:lnTo>
                  <a:pt x="363" y="141"/>
                </a:lnTo>
                <a:lnTo>
                  <a:pt x="383" y="129"/>
                </a:lnTo>
                <a:lnTo>
                  <a:pt x="395" y="111"/>
                </a:lnTo>
                <a:lnTo>
                  <a:pt x="399" y="89"/>
                </a:lnTo>
                <a:lnTo>
                  <a:pt x="398" y="81"/>
                </a:lnTo>
                <a:lnTo>
                  <a:pt x="396" y="72"/>
                </a:lnTo>
                <a:lnTo>
                  <a:pt x="353" y="116"/>
                </a:lnTo>
                <a:lnTo>
                  <a:pt x="309" y="74"/>
                </a:lnTo>
                <a:lnTo>
                  <a:pt x="353" y="30"/>
                </a:lnTo>
                <a:lnTo>
                  <a:pt x="345" y="27"/>
                </a:lnTo>
                <a:lnTo>
                  <a:pt x="336" y="27"/>
                </a:lnTo>
                <a:lnTo>
                  <a:pt x="315" y="32"/>
                </a:lnTo>
                <a:lnTo>
                  <a:pt x="297" y="44"/>
                </a:lnTo>
                <a:lnTo>
                  <a:pt x="288" y="56"/>
                </a:lnTo>
                <a:lnTo>
                  <a:pt x="282" y="69"/>
                </a:lnTo>
                <a:lnTo>
                  <a:pt x="281" y="84"/>
                </a:lnTo>
                <a:lnTo>
                  <a:pt x="281" y="92"/>
                </a:lnTo>
                <a:lnTo>
                  <a:pt x="282" y="101"/>
                </a:lnTo>
                <a:lnTo>
                  <a:pt x="225" y="156"/>
                </a:lnTo>
                <a:lnTo>
                  <a:pt x="143" y="75"/>
                </a:lnTo>
                <a:lnTo>
                  <a:pt x="165" y="53"/>
                </a:lnTo>
                <a:lnTo>
                  <a:pt x="182" y="42"/>
                </a:lnTo>
                <a:lnTo>
                  <a:pt x="204" y="38"/>
                </a:lnTo>
                <a:lnTo>
                  <a:pt x="219" y="39"/>
                </a:lnTo>
                <a:lnTo>
                  <a:pt x="234" y="44"/>
                </a:lnTo>
                <a:lnTo>
                  <a:pt x="212" y="20"/>
                </a:lnTo>
                <a:lnTo>
                  <a:pt x="189" y="5"/>
                </a:lnTo>
                <a:lnTo>
                  <a:pt x="167" y="0"/>
                </a:lnTo>
                <a:lnTo>
                  <a:pt x="147" y="5"/>
                </a:lnTo>
                <a:lnTo>
                  <a:pt x="129" y="18"/>
                </a:lnTo>
                <a:lnTo>
                  <a:pt x="107" y="41"/>
                </a:lnTo>
                <a:lnTo>
                  <a:pt x="96" y="30"/>
                </a:lnTo>
                <a:lnTo>
                  <a:pt x="57" y="69"/>
                </a:lnTo>
                <a:lnTo>
                  <a:pt x="66" y="80"/>
                </a:lnTo>
                <a:lnTo>
                  <a:pt x="44" y="104"/>
                </a:lnTo>
                <a:lnTo>
                  <a:pt x="33" y="93"/>
                </a:lnTo>
                <a:lnTo>
                  <a:pt x="0" y="126"/>
                </a:lnTo>
                <a:lnTo>
                  <a:pt x="56" y="182"/>
                </a:lnTo>
                <a:lnTo>
                  <a:pt x="89" y="149"/>
                </a:lnTo>
                <a:lnTo>
                  <a:pt x="80" y="140"/>
                </a:lnTo>
                <a:lnTo>
                  <a:pt x="102" y="116"/>
                </a:lnTo>
                <a:lnTo>
                  <a:pt x="183" y="200"/>
                </a:lnTo>
                <a:lnTo>
                  <a:pt x="129" y="254"/>
                </a:lnTo>
                <a:lnTo>
                  <a:pt x="122" y="252"/>
                </a:lnTo>
                <a:lnTo>
                  <a:pt x="113" y="251"/>
                </a:lnTo>
                <a:lnTo>
                  <a:pt x="98" y="254"/>
                </a:lnTo>
                <a:lnTo>
                  <a:pt x="84" y="258"/>
                </a:lnTo>
                <a:lnTo>
                  <a:pt x="72" y="267"/>
                </a:lnTo>
                <a:lnTo>
                  <a:pt x="60" y="287"/>
                </a:lnTo>
                <a:lnTo>
                  <a:pt x="56" y="308"/>
                </a:lnTo>
                <a:lnTo>
                  <a:pt x="57" y="317"/>
                </a:lnTo>
                <a:lnTo>
                  <a:pt x="59" y="324"/>
                </a:lnTo>
                <a:lnTo>
                  <a:pt x="102" y="281"/>
                </a:lnTo>
                <a:lnTo>
                  <a:pt x="146" y="324"/>
                </a:lnTo>
                <a:lnTo>
                  <a:pt x="102" y="368"/>
                </a:lnTo>
                <a:lnTo>
                  <a:pt x="110" y="369"/>
                </a:lnTo>
                <a:lnTo>
                  <a:pt x="117" y="369"/>
                </a:lnTo>
                <a:lnTo>
                  <a:pt x="132" y="368"/>
                </a:lnTo>
                <a:lnTo>
                  <a:pt x="146" y="362"/>
                </a:lnTo>
                <a:lnTo>
                  <a:pt x="158" y="353"/>
                </a:lnTo>
                <a:lnTo>
                  <a:pt x="170" y="335"/>
                </a:lnTo>
                <a:lnTo>
                  <a:pt x="174" y="312"/>
                </a:lnTo>
                <a:lnTo>
                  <a:pt x="174" y="305"/>
                </a:lnTo>
                <a:lnTo>
                  <a:pt x="171" y="296"/>
                </a:lnTo>
                <a:lnTo>
                  <a:pt x="224" y="243"/>
                </a:lnTo>
                <a:lnTo>
                  <a:pt x="345" y="369"/>
                </a:lnTo>
                <a:lnTo>
                  <a:pt x="395" y="318"/>
                </a:lnTo>
                <a:lnTo>
                  <a:pt x="269" y="198"/>
                </a:lnTo>
                <a:lnTo>
                  <a:pt x="324" y="143"/>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VN" sz="4000"/>
          </a:p>
        </p:txBody>
      </p:sp>
      <p:sp>
        <p:nvSpPr>
          <p:cNvPr id="49184" name="TextBox 28">
            <a:extLst>
              <a:ext uri="{FF2B5EF4-FFF2-40B4-BE49-F238E27FC236}">
                <a16:creationId xmlns:a16="http://schemas.microsoft.com/office/drawing/2014/main" id="{F21EB0E9-63B8-6E4E-BE9D-821ECF1C3BCA}"/>
              </a:ext>
            </a:extLst>
          </p:cNvPr>
          <p:cNvSpPr txBox="1">
            <a:spLocks noChangeArrowheads="1"/>
          </p:cNvSpPr>
          <p:nvPr/>
        </p:nvSpPr>
        <p:spPr bwMode="auto">
          <a:xfrm>
            <a:off x="4562190" y="1864190"/>
            <a:ext cx="854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b="1" dirty="0">
                <a:latin typeface="Arial Unicode MS" panose="020B0604020202020204" pitchFamily="34" charset="-128"/>
                <a:ea typeface="Arial Unicode MS" panose="020B0604020202020204" pitchFamily="34" charset="-128"/>
                <a:cs typeface="Segoe UI bold" pitchFamily="34" charset="0"/>
              </a:rPr>
              <a:t>1</a:t>
            </a:r>
          </a:p>
        </p:txBody>
      </p:sp>
      <p:sp>
        <p:nvSpPr>
          <p:cNvPr id="49188" name="TextBox 28">
            <a:extLst>
              <a:ext uri="{FF2B5EF4-FFF2-40B4-BE49-F238E27FC236}">
                <a16:creationId xmlns:a16="http://schemas.microsoft.com/office/drawing/2014/main" id="{6D9F8A59-4261-876F-167E-EDF82F1AA3D4}"/>
              </a:ext>
            </a:extLst>
          </p:cNvPr>
          <p:cNvSpPr txBox="1">
            <a:spLocks noChangeArrowheads="1"/>
          </p:cNvSpPr>
          <p:nvPr/>
        </p:nvSpPr>
        <p:spPr bwMode="auto">
          <a:xfrm>
            <a:off x="4695826" y="3744007"/>
            <a:ext cx="854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b="1">
                <a:latin typeface="Arial Unicode MS" panose="020B0604020202020204" pitchFamily="34" charset="-128"/>
                <a:ea typeface="Arial Unicode MS" panose="020B0604020202020204" pitchFamily="34" charset="-128"/>
                <a:cs typeface="Segoe UI bold" pitchFamily="34" charset="0"/>
              </a:rPr>
              <a:t>2</a:t>
            </a:r>
          </a:p>
        </p:txBody>
      </p:sp>
      <p:sp>
        <p:nvSpPr>
          <p:cNvPr id="49189" name="TextBox 28">
            <a:extLst>
              <a:ext uri="{FF2B5EF4-FFF2-40B4-BE49-F238E27FC236}">
                <a16:creationId xmlns:a16="http://schemas.microsoft.com/office/drawing/2014/main" id="{C37EA454-3F24-E4BE-F76C-1D36C23A9B53}"/>
              </a:ext>
            </a:extLst>
          </p:cNvPr>
          <p:cNvSpPr txBox="1">
            <a:spLocks noChangeArrowheads="1"/>
          </p:cNvSpPr>
          <p:nvPr/>
        </p:nvSpPr>
        <p:spPr bwMode="auto">
          <a:xfrm>
            <a:off x="4695826" y="5995988"/>
            <a:ext cx="854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b="1">
                <a:latin typeface="Arial Unicode MS" panose="020B0604020202020204" pitchFamily="34" charset="-128"/>
                <a:ea typeface="Arial Unicode MS" panose="020B0604020202020204" pitchFamily="34" charset="-128"/>
                <a:cs typeface="Segoe UI bold" pitchFamily="34" charset="0"/>
              </a:rPr>
              <a:t>3</a:t>
            </a:r>
          </a:p>
        </p:txBody>
      </p:sp>
      <p:sp>
        <p:nvSpPr>
          <p:cNvPr id="49190" name="TextBox 28">
            <a:extLst>
              <a:ext uri="{FF2B5EF4-FFF2-40B4-BE49-F238E27FC236}">
                <a16:creationId xmlns:a16="http://schemas.microsoft.com/office/drawing/2014/main" id="{8FC68BF1-75C9-BAF7-F8C3-5F70598047A2}"/>
              </a:ext>
            </a:extLst>
          </p:cNvPr>
          <p:cNvSpPr txBox="1">
            <a:spLocks noChangeArrowheads="1"/>
          </p:cNvSpPr>
          <p:nvPr/>
        </p:nvSpPr>
        <p:spPr bwMode="auto">
          <a:xfrm>
            <a:off x="4675584" y="8023097"/>
            <a:ext cx="854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4000" b="1" dirty="0">
                <a:latin typeface="Arial Unicode MS" panose="020B0604020202020204" pitchFamily="34" charset="-128"/>
                <a:ea typeface="Arial Unicode MS" panose="020B0604020202020204" pitchFamily="34" charset="-128"/>
                <a:cs typeface="Segoe UI bold" pitchFamily="34" charset="0"/>
              </a:rPr>
              <a:t>4</a:t>
            </a:r>
          </a:p>
        </p:txBody>
      </p:sp>
      <p:sp>
        <p:nvSpPr>
          <p:cNvPr id="49191" name="TextBox 8">
            <a:extLst>
              <a:ext uri="{FF2B5EF4-FFF2-40B4-BE49-F238E27FC236}">
                <a16:creationId xmlns:a16="http://schemas.microsoft.com/office/drawing/2014/main" id="{2EC8E85B-336D-0471-3F17-6915D14BD131}"/>
              </a:ext>
            </a:extLst>
          </p:cNvPr>
          <p:cNvSpPr txBox="1">
            <a:spLocks noChangeArrowheads="1"/>
          </p:cNvSpPr>
          <p:nvPr/>
        </p:nvSpPr>
        <p:spPr bwMode="auto">
          <a:xfrm>
            <a:off x="8367711" y="3449382"/>
            <a:ext cx="9367838" cy="1323439"/>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371600"/>
            <a:r>
              <a:rPr lang="vi-VN" altLang="en-VN" sz="4000" dirty="0">
                <a:latin typeface="Arial" panose="020B0604020202020204" pitchFamily="34" charset="0"/>
              </a:rPr>
              <a:t>Thúc đầy phát triển lực lượng sản xuất và tăng trưởng kinh tế</a:t>
            </a:r>
          </a:p>
        </p:txBody>
      </p:sp>
      <p:sp>
        <p:nvSpPr>
          <p:cNvPr id="49192" name="TextBox 8">
            <a:extLst>
              <a:ext uri="{FF2B5EF4-FFF2-40B4-BE49-F238E27FC236}">
                <a16:creationId xmlns:a16="http://schemas.microsoft.com/office/drawing/2014/main" id="{1C952552-F13D-0DD0-4053-76D6ACEED594}"/>
              </a:ext>
            </a:extLst>
          </p:cNvPr>
          <p:cNvSpPr txBox="1">
            <a:spLocks noChangeArrowheads="1"/>
          </p:cNvSpPr>
          <p:nvPr/>
        </p:nvSpPr>
        <p:spPr bwMode="auto">
          <a:xfrm>
            <a:off x="8367711" y="5395913"/>
            <a:ext cx="9367838" cy="1938992"/>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en-US" altLang="en-VN" sz="4000" dirty="0" err="1">
                <a:latin typeface="Arial" panose="020B0604020202020204" pitchFamily="34" charset="0"/>
              </a:rPr>
              <a:t>Phân</a:t>
            </a:r>
            <a:r>
              <a:rPr lang="en-US" altLang="en-VN" sz="4000" dirty="0">
                <a:latin typeface="Arial" panose="020B0604020202020204" pitchFamily="34" charset="0"/>
              </a:rPr>
              <a:t> </a:t>
            </a:r>
            <a:r>
              <a:rPr lang="en-US" altLang="en-VN" sz="4000" dirty="0" err="1">
                <a:latin typeface="Arial" panose="020B0604020202020204" pitchFamily="34" charset="0"/>
              </a:rPr>
              <a:t>bổ</a:t>
            </a:r>
            <a:r>
              <a:rPr lang="en-US" altLang="en-VN" sz="4000" dirty="0">
                <a:latin typeface="Arial" panose="020B0604020202020204" pitchFamily="34" charset="0"/>
              </a:rPr>
              <a:t> </a:t>
            </a:r>
            <a:r>
              <a:rPr lang="en-US" altLang="en-VN" sz="4000" dirty="0" err="1">
                <a:latin typeface="Arial" panose="020B0604020202020204" pitchFamily="34" charset="0"/>
              </a:rPr>
              <a:t>lại</a:t>
            </a:r>
            <a:r>
              <a:rPr lang="en-US" altLang="en-VN" sz="4000" dirty="0">
                <a:latin typeface="Arial" panose="020B0604020202020204" pitchFamily="34" charset="0"/>
              </a:rPr>
              <a:t> </a:t>
            </a:r>
            <a:r>
              <a:rPr lang="en-US" altLang="en-VN" sz="4000" dirty="0" err="1">
                <a:latin typeface="Arial" panose="020B0604020202020204" pitchFamily="34" charset="0"/>
              </a:rPr>
              <a:t>nguồn</a:t>
            </a:r>
            <a:r>
              <a:rPr lang="en-US" altLang="en-VN" sz="4000" dirty="0">
                <a:latin typeface="Arial" panose="020B0604020202020204" pitchFamily="34" charset="0"/>
              </a:rPr>
              <a:t> </a:t>
            </a:r>
            <a:r>
              <a:rPr lang="en-US" altLang="en-VN" sz="4000" dirty="0" err="1">
                <a:latin typeface="Arial" panose="020B0604020202020204" pitchFamily="34" charset="0"/>
              </a:rPr>
              <a:t>lực</a:t>
            </a:r>
            <a:r>
              <a:rPr lang="en-US" altLang="en-VN" sz="4000" dirty="0">
                <a:latin typeface="Arial" panose="020B0604020202020204" pitchFamily="34" charset="0"/>
              </a:rPr>
              <a:t> </a:t>
            </a:r>
            <a:r>
              <a:rPr lang="en-US" altLang="en-VN" sz="4000" dirty="0" err="1">
                <a:latin typeface="Arial" panose="020B0604020202020204" pitchFamily="34" charset="0"/>
              </a:rPr>
              <a:t>kinh</a:t>
            </a:r>
            <a:r>
              <a:rPr lang="en-US" altLang="en-VN" sz="4000" dirty="0">
                <a:latin typeface="Arial" panose="020B0604020202020204" pitchFamily="34" charset="0"/>
              </a:rPr>
              <a:t> </a:t>
            </a:r>
            <a:r>
              <a:rPr lang="en-US" altLang="en-VN" sz="4000" dirty="0" err="1">
                <a:latin typeface="Arial" panose="020B0604020202020204" pitchFamily="34" charset="0"/>
              </a:rPr>
              <a:t>tế</a:t>
            </a:r>
            <a:r>
              <a:rPr lang="en-US" altLang="en-VN" sz="4000" dirty="0">
                <a:latin typeface="Arial" panose="020B0604020202020204" pitchFamily="34" charset="0"/>
              </a:rPr>
              <a:t>, </a:t>
            </a:r>
            <a:r>
              <a:rPr lang="en-US" altLang="en-VN" sz="4000" dirty="0" err="1">
                <a:latin typeface="Arial" panose="020B0604020202020204" pitchFamily="34" charset="0"/>
              </a:rPr>
              <a:t>đáp</a:t>
            </a:r>
            <a:r>
              <a:rPr lang="en-US" altLang="en-VN" sz="4000" dirty="0">
                <a:latin typeface="Arial" panose="020B0604020202020204" pitchFamily="34" charset="0"/>
              </a:rPr>
              <a:t> </a:t>
            </a:r>
            <a:r>
              <a:rPr lang="en-US" altLang="en-VN" sz="4000" dirty="0" err="1">
                <a:latin typeface="Arial" panose="020B0604020202020204" pitchFamily="34" charset="0"/>
              </a:rPr>
              <a:t>ứng</a:t>
            </a:r>
            <a:r>
              <a:rPr lang="en-US" altLang="en-VN" sz="4000" dirty="0">
                <a:latin typeface="Arial" panose="020B0604020202020204" pitchFamily="34" charset="0"/>
              </a:rPr>
              <a:t> </a:t>
            </a:r>
            <a:r>
              <a:rPr lang="en-US" altLang="en-VN" sz="4000" dirty="0" err="1">
                <a:latin typeface="Arial" panose="020B0604020202020204" pitchFamily="34" charset="0"/>
              </a:rPr>
              <a:t>tốt</a:t>
            </a:r>
            <a:r>
              <a:rPr lang="en-US" altLang="en-VN" sz="4000" dirty="0">
                <a:latin typeface="Arial" panose="020B0604020202020204" pitchFamily="34" charset="0"/>
              </a:rPr>
              <a:t> </a:t>
            </a:r>
            <a:r>
              <a:rPr lang="en-US" altLang="en-VN" sz="4000" dirty="0" err="1">
                <a:latin typeface="Arial" panose="020B0604020202020204" pitchFamily="34" charset="0"/>
              </a:rPr>
              <a:t>hơn</a:t>
            </a:r>
            <a:r>
              <a:rPr lang="en-US" altLang="en-VN" sz="4000" dirty="0">
                <a:latin typeface="Arial" panose="020B0604020202020204" pitchFamily="34" charset="0"/>
              </a:rPr>
              <a:t> </a:t>
            </a:r>
            <a:r>
              <a:rPr lang="en-US" altLang="en-VN" sz="4000" dirty="0" err="1">
                <a:latin typeface="Arial" panose="020B0604020202020204" pitchFamily="34" charset="0"/>
              </a:rPr>
              <a:t>các</a:t>
            </a:r>
            <a:r>
              <a:rPr lang="en-US" altLang="en-VN" sz="4000" dirty="0">
                <a:latin typeface="Arial" panose="020B0604020202020204" pitchFamily="34" charset="0"/>
              </a:rPr>
              <a:t> </a:t>
            </a:r>
            <a:r>
              <a:rPr lang="en-US" altLang="en-VN" sz="4000" dirty="0" err="1">
                <a:latin typeface="Arial" panose="020B0604020202020204" pitchFamily="34" charset="0"/>
              </a:rPr>
              <a:t>nhu</a:t>
            </a:r>
            <a:r>
              <a:rPr lang="en-US" altLang="en-VN" sz="4000" dirty="0">
                <a:latin typeface="Arial" panose="020B0604020202020204" pitchFamily="34" charset="0"/>
              </a:rPr>
              <a:t> </a:t>
            </a:r>
            <a:r>
              <a:rPr lang="en-US" altLang="en-VN" sz="4000" dirty="0" err="1">
                <a:latin typeface="Arial" panose="020B0604020202020204" pitchFamily="34" charset="0"/>
              </a:rPr>
              <a:t>cầu</a:t>
            </a:r>
            <a:r>
              <a:rPr lang="en-US" altLang="en-VN" sz="4000" dirty="0">
                <a:latin typeface="Arial" panose="020B0604020202020204" pitchFamily="34" charset="0"/>
              </a:rPr>
              <a:t>, </a:t>
            </a:r>
            <a:r>
              <a:rPr lang="en-US" altLang="en-VN" sz="4000" dirty="0" err="1">
                <a:latin typeface="Arial" panose="020B0604020202020204" pitchFamily="34" charset="0"/>
              </a:rPr>
              <a:t>lợi</a:t>
            </a:r>
            <a:r>
              <a:rPr lang="en-US" altLang="en-VN" sz="4000" dirty="0">
                <a:latin typeface="Arial" panose="020B0604020202020204" pitchFamily="34" charset="0"/>
              </a:rPr>
              <a:t> </a:t>
            </a:r>
            <a:r>
              <a:rPr lang="en-US" altLang="en-VN" sz="4000" dirty="0" err="1">
                <a:latin typeface="Arial" panose="020B0604020202020204" pitchFamily="34" charset="0"/>
              </a:rPr>
              <a:t>ích</a:t>
            </a:r>
            <a:r>
              <a:rPr lang="en-US" altLang="en-VN" sz="4000" dirty="0">
                <a:latin typeface="Arial" panose="020B0604020202020204" pitchFamily="34" charset="0"/>
              </a:rPr>
              <a:t> </a:t>
            </a:r>
            <a:r>
              <a:rPr lang="vi-VN" altLang="en-VN" sz="4000" dirty="0">
                <a:latin typeface="Arial" panose="020B0604020202020204" pitchFamily="34" charset="0"/>
              </a:rPr>
              <a:t>của các chủ thể kinh tế</a:t>
            </a:r>
          </a:p>
        </p:txBody>
      </p:sp>
      <p:sp>
        <p:nvSpPr>
          <p:cNvPr id="49193" name="TextBox 8">
            <a:extLst>
              <a:ext uri="{FF2B5EF4-FFF2-40B4-BE49-F238E27FC236}">
                <a16:creationId xmlns:a16="http://schemas.microsoft.com/office/drawing/2014/main" id="{BB9D20D0-233A-D0C9-A6DD-3B877A1EEC02}"/>
              </a:ext>
            </a:extLst>
          </p:cNvPr>
          <p:cNvSpPr txBox="1">
            <a:spLocks noChangeArrowheads="1"/>
          </p:cNvSpPr>
          <p:nvPr/>
        </p:nvSpPr>
        <p:spPr bwMode="auto">
          <a:xfrm>
            <a:off x="8410576" y="7803925"/>
            <a:ext cx="9367838" cy="1323439"/>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en-US" altLang="en-VN" sz="4000" dirty="0" err="1">
                <a:latin typeface="Arial" panose="020B0604020202020204" pitchFamily="34" charset="0"/>
              </a:rPr>
              <a:t>Thoả</a:t>
            </a:r>
            <a:r>
              <a:rPr lang="en-US" altLang="en-VN" sz="4000" dirty="0">
                <a:latin typeface="Arial" panose="020B0604020202020204" pitchFamily="34" charset="0"/>
              </a:rPr>
              <a:t> </a:t>
            </a:r>
            <a:r>
              <a:rPr lang="en-US" altLang="en-VN" sz="4000" dirty="0" err="1">
                <a:latin typeface="Arial" panose="020B0604020202020204" pitchFamily="34" charset="0"/>
              </a:rPr>
              <a:t>mãn</a:t>
            </a:r>
            <a:r>
              <a:rPr lang="en-US" altLang="en-VN" sz="4000" dirty="0">
                <a:latin typeface="Arial" panose="020B0604020202020204" pitchFamily="34" charset="0"/>
              </a:rPr>
              <a:t> </a:t>
            </a:r>
            <a:r>
              <a:rPr lang="en-US" altLang="en-VN" sz="4000" dirty="0" err="1">
                <a:latin typeface="Arial" panose="020B0604020202020204" pitchFamily="34" charset="0"/>
              </a:rPr>
              <a:t>ngày</a:t>
            </a:r>
            <a:r>
              <a:rPr lang="en-US" altLang="en-VN" sz="4000" dirty="0">
                <a:latin typeface="Arial" panose="020B0604020202020204" pitchFamily="34" charset="0"/>
              </a:rPr>
              <a:t> </a:t>
            </a:r>
            <a:r>
              <a:rPr lang="en-US" altLang="en-VN" sz="4000" dirty="0" err="1">
                <a:latin typeface="Arial" panose="020B0604020202020204" pitchFamily="34" charset="0"/>
              </a:rPr>
              <a:t>càng</a:t>
            </a:r>
            <a:r>
              <a:rPr lang="en-US" altLang="en-VN" sz="4000" dirty="0">
                <a:latin typeface="Arial" panose="020B0604020202020204" pitchFamily="34" charset="0"/>
              </a:rPr>
              <a:t> </a:t>
            </a:r>
            <a:r>
              <a:rPr lang="en-US" altLang="en-VN" sz="4000" dirty="0" err="1">
                <a:latin typeface="Arial" panose="020B0604020202020204" pitchFamily="34" charset="0"/>
              </a:rPr>
              <a:t>tốt</a:t>
            </a:r>
            <a:r>
              <a:rPr lang="en-US" altLang="en-VN" sz="4000" dirty="0">
                <a:latin typeface="Arial" panose="020B0604020202020204" pitchFamily="34" charset="0"/>
              </a:rPr>
              <a:t> </a:t>
            </a:r>
            <a:r>
              <a:rPr lang="en-US" altLang="en-VN" sz="4000" dirty="0" err="1">
                <a:latin typeface="Arial" panose="020B0604020202020204" pitchFamily="34" charset="0"/>
              </a:rPr>
              <a:t>hơn</a:t>
            </a:r>
            <a:r>
              <a:rPr lang="en-US" altLang="en-VN" sz="4000" dirty="0">
                <a:latin typeface="Arial" panose="020B0604020202020204" pitchFamily="34" charset="0"/>
              </a:rPr>
              <a:t> </a:t>
            </a:r>
            <a:r>
              <a:rPr lang="en-US" altLang="en-VN" sz="4000" dirty="0" err="1">
                <a:latin typeface="Arial" panose="020B0604020202020204" pitchFamily="34" charset="0"/>
              </a:rPr>
              <a:t>nhu</a:t>
            </a:r>
            <a:r>
              <a:rPr lang="en-US" altLang="en-VN" sz="4000" dirty="0">
                <a:latin typeface="Arial" panose="020B0604020202020204" pitchFamily="34" charset="0"/>
              </a:rPr>
              <a:t> </a:t>
            </a:r>
            <a:r>
              <a:rPr lang="en-US" altLang="en-VN" sz="4000" dirty="0" err="1">
                <a:latin typeface="Arial" panose="020B0604020202020204" pitchFamily="34" charset="0"/>
              </a:rPr>
              <a:t>cầu</a:t>
            </a:r>
            <a:r>
              <a:rPr lang="en-US" altLang="en-VN" sz="4000" dirty="0">
                <a:latin typeface="Arial" panose="020B0604020202020204" pitchFamily="34" charset="0"/>
              </a:rPr>
              <a:t> </a:t>
            </a:r>
            <a:r>
              <a:rPr lang="en-US" altLang="en-VN" sz="4000" dirty="0" err="1">
                <a:latin typeface="Arial" panose="020B0604020202020204" pitchFamily="34" charset="0"/>
              </a:rPr>
              <a:t>của</a:t>
            </a:r>
            <a:r>
              <a:rPr lang="en-US" altLang="en-VN" sz="4000" dirty="0">
                <a:latin typeface="Arial" panose="020B0604020202020204" pitchFamily="34" charset="0"/>
              </a:rPr>
              <a:t> con </a:t>
            </a:r>
            <a:r>
              <a:rPr lang="en-US" altLang="en-VN" sz="4000" dirty="0" err="1">
                <a:latin typeface="Arial" panose="020B0604020202020204" pitchFamily="34" charset="0"/>
              </a:rPr>
              <a:t>người</a:t>
            </a:r>
            <a:r>
              <a:rPr lang="vi-VN" altLang="en-VN" sz="4000" dirty="0">
                <a:latin typeface="Arial" panose="020B0604020202020204" pitchFamily="34" charset="0"/>
              </a:rPr>
              <a:t> </a:t>
            </a:r>
          </a:p>
        </p:txBody>
      </p:sp>
      <p:sp>
        <p:nvSpPr>
          <p:cNvPr id="2" name="Pentagon 1">
            <a:extLst>
              <a:ext uri="{FF2B5EF4-FFF2-40B4-BE49-F238E27FC236}">
                <a16:creationId xmlns:a16="http://schemas.microsoft.com/office/drawing/2014/main" id="{5552C828-CADE-B931-BA8B-B6FA034D75AA}"/>
              </a:ext>
            </a:extLst>
          </p:cNvPr>
          <p:cNvSpPr/>
          <p:nvPr/>
        </p:nvSpPr>
        <p:spPr>
          <a:xfrm>
            <a:off x="0" y="302055"/>
            <a:ext cx="7848600" cy="685800"/>
          </a:xfrm>
          <a:prstGeom prst="homePlate">
            <a:avLst/>
          </a:prstGeom>
          <a:solidFill>
            <a:srgbClr val="91C4C8"/>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Ư</a:t>
            </a:r>
            <a:r>
              <a:rPr lang="en-US" sz="4000" dirty="0">
                <a:solidFill>
                  <a:schemeClr val="tx1"/>
                </a:solidFill>
                <a:latin typeface="Arial" panose="020B0604020202020204" pitchFamily="34" charset="0"/>
                <a:cs typeface="Arial" panose="020B0604020202020204" pitchFamily="34" charset="0"/>
              </a:rPr>
              <a:t>u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thị</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trường</a:t>
            </a:r>
            <a:r>
              <a:rPr lang="en-US" sz="4000" dirty="0">
                <a:solidFill>
                  <a:schemeClr val="tx1"/>
                </a:solidFill>
                <a:latin typeface="Arial" panose="020B0604020202020204" pitchFamily="34" charset="0"/>
                <a:cs typeface="Arial" panose="020B0604020202020204" pitchFamily="34" charset="0"/>
              </a:rPr>
              <a:t>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49164"/>
                                        </p:tgtEl>
                                        <p:attrNameLst>
                                          <p:attrName>style.visibility</p:attrName>
                                        </p:attrNameLst>
                                      </p:cBhvr>
                                      <p:to>
                                        <p:strVal val="visible"/>
                                      </p:to>
                                    </p:set>
                                    <p:animEffect transition="in" filter="blinds(horizontal)">
                                      <p:cBhvr>
                                        <p:cTn id="13" dur="500"/>
                                        <p:tgtEl>
                                          <p:spTgt spid="49164"/>
                                        </p:tgtEl>
                                      </p:cBhvr>
                                    </p:animEffect>
                                  </p:childTnLst>
                                </p:cTn>
                              </p:par>
                              <p:par>
                                <p:cTn id="14" presetID="3" presetClass="entr" presetSubtype="10" fill="hold" nodeType="withEffect">
                                  <p:stCondLst>
                                    <p:cond delay="0"/>
                                  </p:stCondLst>
                                  <p:childTnLst>
                                    <p:set>
                                      <p:cBhvr>
                                        <p:cTn id="15" dur="1" fill="hold">
                                          <p:stCondLst>
                                            <p:cond delay="0"/>
                                          </p:stCondLst>
                                        </p:cTn>
                                        <p:tgtEl>
                                          <p:spTgt spid="49183"/>
                                        </p:tgtEl>
                                        <p:attrNameLst>
                                          <p:attrName>style.visibility</p:attrName>
                                        </p:attrNameLst>
                                      </p:cBhvr>
                                      <p:to>
                                        <p:strVal val="visible"/>
                                      </p:to>
                                    </p:set>
                                    <p:animEffect transition="in" filter="blinds(horizontal)">
                                      <p:cBhvr>
                                        <p:cTn id="16" dur="500"/>
                                        <p:tgtEl>
                                          <p:spTgt spid="4918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9184"/>
                                        </p:tgtEl>
                                        <p:attrNameLst>
                                          <p:attrName>style.visibility</p:attrName>
                                        </p:attrNameLst>
                                      </p:cBhvr>
                                      <p:to>
                                        <p:strVal val="visible"/>
                                      </p:to>
                                    </p:set>
                                    <p:animEffect transition="in" filter="blinds(horizontal)">
                                      <p:cBhvr>
                                        <p:cTn id="19" dur="500"/>
                                        <p:tgtEl>
                                          <p:spTgt spid="4918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9167"/>
                                        </p:tgtEl>
                                        <p:attrNameLst>
                                          <p:attrName>style.visibility</p:attrName>
                                        </p:attrNameLst>
                                      </p:cBhvr>
                                      <p:to>
                                        <p:strVal val="visible"/>
                                      </p:to>
                                    </p:set>
                                    <p:animEffect transition="in" filter="blinds(horizontal)">
                                      <p:cBhvr>
                                        <p:cTn id="24" dur="500"/>
                                        <p:tgtEl>
                                          <p:spTgt spid="491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par>
                                <p:cTn id="30" presetID="3" presetClass="entr" presetSubtype="1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nodeType="withEffect">
                                  <p:stCondLst>
                                    <p:cond delay="0"/>
                                  </p:stCondLst>
                                  <p:childTnLst>
                                    <p:set>
                                      <p:cBhvr>
                                        <p:cTn id="34" dur="1" fill="hold">
                                          <p:stCondLst>
                                            <p:cond delay="0"/>
                                          </p:stCondLst>
                                        </p:cTn>
                                        <p:tgtEl>
                                          <p:spTgt spid="49172"/>
                                        </p:tgtEl>
                                        <p:attrNameLst>
                                          <p:attrName>style.visibility</p:attrName>
                                        </p:attrNameLst>
                                      </p:cBhvr>
                                      <p:to>
                                        <p:strVal val="visible"/>
                                      </p:to>
                                    </p:set>
                                    <p:animEffect transition="in" filter="blinds(horizontal)">
                                      <p:cBhvr>
                                        <p:cTn id="35" dur="500"/>
                                        <p:tgtEl>
                                          <p:spTgt spid="49172"/>
                                        </p:tgtEl>
                                      </p:cBhvr>
                                    </p:animEffect>
                                  </p:childTnLst>
                                </p:cTn>
                              </p:par>
                              <p:par>
                                <p:cTn id="36" presetID="3" presetClass="entr" presetSubtype="10" fill="hold" nodeType="withEffect">
                                  <p:stCondLst>
                                    <p:cond delay="0"/>
                                  </p:stCondLst>
                                  <p:childTnLst>
                                    <p:set>
                                      <p:cBhvr>
                                        <p:cTn id="37" dur="1" fill="hold">
                                          <p:stCondLst>
                                            <p:cond delay="0"/>
                                          </p:stCondLst>
                                        </p:cTn>
                                        <p:tgtEl>
                                          <p:spTgt spid="49181"/>
                                        </p:tgtEl>
                                        <p:attrNameLst>
                                          <p:attrName>style.visibility</p:attrName>
                                        </p:attrNameLst>
                                      </p:cBhvr>
                                      <p:to>
                                        <p:strVal val="visible"/>
                                      </p:to>
                                    </p:set>
                                    <p:animEffect transition="in" filter="blinds(horizontal)">
                                      <p:cBhvr>
                                        <p:cTn id="38" dur="500"/>
                                        <p:tgtEl>
                                          <p:spTgt spid="4918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49188"/>
                                        </p:tgtEl>
                                        <p:attrNameLst>
                                          <p:attrName>style.visibility</p:attrName>
                                        </p:attrNameLst>
                                      </p:cBhvr>
                                      <p:to>
                                        <p:strVal val="visible"/>
                                      </p:to>
                                    </p:set>
                                    <p:animEffect transition="in" filter="blinds(horizontal)">
                                      <p:cBhvr>
                                        <p:cTn id="41" dur="500"/>
                                        <p:tgtEl>
                                          <p:spTgt spid="491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9191"/>
                                        </p:tgtEl>
                                        <p:attrNameLst>
                                          <p:attrName>style.visibility</p:attrName>
                                        </p:attrNameLst>
                                      </p:cBhvr>
                                      <p:to>
                                        <p:strVal val="visible"/>
                                      </p:to>
                                    </p:set>
                                    <p:animEffect transition="in" filter="blinds(horizontal)">
                                      <p:cBhvr>
                                        <p:cTn id="46" dur="500"/>
                                        <p:tgtEl>
                                          <p:spTgt spid="4919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par>
                                <p:cTn id="52" presetID="3" presetClass="entr" presetSubtype="1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par>
                                <p:cTn id="55" presetID="3" presetClass="entr" presetSubtype="10" fill="hold" nodeType="withEffect">
                                  <p:stCondLst>
                                    <p:cond delay="0"/>
                                  </p:stCondLst>
                                  <p:childTnLst>
                                    <p:set>
                                      <p:cBhvr>
                                        <p:cTn id="56" dur="1" fill="hold">
                                          <p:stCondLst>
                                            <p:cond delay="0"/>
                                          </p:stCondLst>
                                        </p:cTn>
                                        <p:tgtEl>
                                          <p:spTgt spid="49176"/>
                                        </p:tgtEl>
                                        <p:attrNameLst>
                                          <p:attrName>style.visibility</p:attrName>
                                        </p:attrNameLst>
                                      </p:cBhvr>
                                      <p:to>
                                        <p:strVal val="visible"/>
                                      </p:to>
                                    </p:set>
                                    <p:animEffect transition="in" filter="blinds(horizontal)">
                                      <p:cBhvr>
                                        <p:cTn id="57" dur="500"/>
                                        <p:tgtEl>
                                          <p:spTgt spid="49176"/>
                                        </p:tgtEl>
                                      </p:cBhvr>
                                    </p:animEffect>
                                  </p:childTnLst>
                                </p:cTn>
                              </p:par>
                              <p:par>
                                <p:cTn id="58" presetID="3" presetClass="entr" presetSubtype="10" fill="hold" nodeType="with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blinds(horizontal)">
                                      <p:cBhvr>
                                        <p:cTn id="60" dur="500"/>
                                        <p:tgtEl>
                                          <p:spTgt spid="11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49189"/>
                                        </p:tgtEl>
                                        <p:attrNameLst>
                                          <p:attrName>style.visibility</p:attrName>
                                        </p:attrNameLst>
                                      </p:cBhvr>
                                      <p:to>
                                        <p:strVal val="visible"/>
                                      </p:to>
                                    </p:set>
                                    <p:animEffect transition="in" filter="blinds(horizontal)">
                                      <p:cBhvr>
                                        <p:cTn id="63" dur="500"/>
                                        <p:tgtEl>
                                          <p:spTgt spid="4918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49192"/>
                                        </p:tgtEl>
                                        <p:attrNameLst>
                                          <p:attrName>style.visibility</p:attrName>
                                        </p:attrNameLst>
                                      </p:cBhvr>
                                      <p:to>
                                        <p:strVal val="visible"/>
                                      </p:to>
                                    </p:set>
                                    <p:animEffect transition="in" filter="blinds(horizontal)">
                                      <p:cBhvr>
                                        <p:cTn id="68" dur="500"/>
                                        <p:tgtEl>
                                          <p:spTgt spid="4919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linds(horizontal)">
                                      <p:cBhvr>
                                        <p:cTn id="73" dur="500"/>
                                        <p:tgtEl>
                                          <p:spTgt spid="19"/>
                                        </p:tgtEl>
                                      </p:cBhvr>
                                    </p:animEffect>
                                  </p:childTnLst>
                                </p:cTn>
                              </p:par>
                              <p:par>
                                <p:cTn id="74" presetID="3" presetClass="entr" presetSubtype="1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linds(horizontal)">
                                      <p:cBhvr>
                                        <p:cTn id="76" dur="500"/>
                                        <p:tgtEl>
                                          <p:spTgt spid="20"/>
                                        </p:tgtEl>
                                      </p:cBhvr>
                                    </p:animEffect>
                                  </p:childTnLst>
                                </p:cTn>
                              </p:par>
                              <p:par>
                                <p:cTn id="77" presetID="3" presetClass="entr" presetSubtype="10" fill="hold" nodeType="withEffect">
                                  <p:stCondLst>
                                    <p:cond delay="0"/>
                                  </p:stCondLst>
                                  <p:childTnLst>
                                    <p:set>
                                      <p:cBhvr>
                                        <p:cTn id="78" dur="1" fill="hold">
                                          <p:stCondLst>
                                            <p:cond delay="0"/>
                                          </p:stCondLst>
                                        </p:cTn>
                                        <p:tgtEl>
                                          <p:spTgt spid="49168"/>
                                        </p:tgtEl>
                                        <p:attrNameLst>
                                          <p:attrName>style.visibility</p:attrName>
                                        </p:attrNameLst>
                                      </p:cBhvr>
                                      <p:to>
                                        <p:strVal val="visible"/>
                                      </p:to>
                                    </p:set>
                                    <p:animEffect transition="in" filter="blinds(horizontal)">
                                      <p:cBhvr>
                                        <p:cTn id="79" dur="500"/>
                                        <p:tgtEl>
                                          <p:spTgt spid="49168"/>
                                        </p:tgtEl>
                                      </p:cBhvr>
                                    </p:animEffect>
                                  </p:childTnLst>
                                </p:cTn>
                              </p:par>
                              <p:par>
                                <p:cTn id="80" presetID="3" presetClass="entr" presetSubtype="10" fill="hold" nodeType="with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blinds(horizontal)">
                                      <p:cBhvr>
                                        <p:cTn id="82" dur="500"/>
                                        <p:tgtEl>
                                          <p:spTgt spid="12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49190"/>
                                        </p:tgtEl>
                                        <p:attrNameLst>
                                          <p:attrName>style.visibility</p:attrName>
                                        </p:attrNameLst>
                                      </p:cBhvr>
                                      <p:to>
                                        <p:strVal val="visible"/>
                                      </p:to>
                                    </p:set>
                                    <p:animEffect transition="in" filter="blinds(horizontal)">
                                      <p:cBhvr>
                                        <p:cTn id="85" dur="500"/>
                                        <p:tgtEl>
                                          <p:spTgt spid="4919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49193"/>
                                        </p:tgtEl>
                                        <p:attrNameLst>
                                          <p:attrName>style.visibility</p:attrName>
                                        </p:attrNameLst>
                                      </p:cBhvr>
                                      <p:to>
                                        <p:strVal val="visible"/>
                                      </p:to>
                                    </p:set>
                                    <p:animEffect transition="in" filter="blinds(horizontal)">
                                      <p:cBhvr>
                                        <p:cTn id="90" dur="500"/>
                                        <p:tgtEl>
                                          <p:spTgt spid="49193"/>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0-#ppt_w/2"/>
                                          </p:val>
                                        </p:tav>
                                        <p:tav tm="100000">
                                          <p:val>
                                            <p:strVal val="#ppt_x"/>
                                          </p:val>
                                        </p:tav>
                                      </p:tavLst>
                                    </p:anim>
                                    <p:anim calcmode="lin" valueType="num">
                                      <p:cBhvr additive="base">
                                        <p:cTn id="9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7" grpId="0" animBg="1"/>
      <p:bldP spid="49184" grpId="0"/>
      <p:bldP spid="49188" grpId="0"/>
      <p:bldP spid="49189" grpId="0"/>
      <p:bldP spid="49190" grpId="0"/>
      <p:bldP spid="49191" grpId="0" animBg="1"/>
      <p:bldP spid="49192" grpId="0" animBg="1"/>
      <p:bldP spid="4919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348190"/>
          </a:xfrm>
          <a:prstGeom prst="rect">
            <a:avLst/>
          </a:prstGeom>
        </p:spPr>
        <p:txBody>
          <a:bodyPr lIns="0" tIns="0" rIns="0" bIns="0" rtlCol="0" anchor="t">
            <a:spAutoFit/>
          </a:bodyPr>
          <a:lstStyle/>
          <a:p>
            <a:pPr algn="ctr">
              <a:lnSpc>
                <a:spcPts val="12451"/>
              </a:lnSpc>
            </a:pPr>
            <a:r>
              <a:rPr lang="en-US" sz="5000" b="1" dirty="0">
                <a:solidFill>
                  <a:srgbClr val="292524"/>
                </a:solidFill>
                <a:latin typeface="Arial" panose="020B0604020202020204" pitchFamily="34" charset="0"/>
                <a:cs typeface="Arial" panose="020B0604020202020204" pitchFamily="34" charset="0"/>
              </a:rPr>
              <a:t>c. </a:t>
            </a:r>
            <a:r>
              <a:rPr lang="vi-VN" sz="5000" b="1" dirty="0">
                <a:solidFill>
                  <a:srgbClr val="292524"/>
                </a:solidFill>
                <a:latin typeface="Arial" panose="020B0604020202020204" pitchFamily="34" charset="0"/>
                <a:cs typeface="Arial" panose="020B0604020202020204" pitchFamily="34" charset="0"/>
              </a:rPr>
              <a:t>Nhược điểm của cơ chế thị trường</a:t>
            </a:r>
            <a:endParaRPr lang="en-US" sz="5000" b="1" dirty="0">
              <a:solidFill>
                <a:srgbClr val="292524"/>
              </a:solidFill>
              <a:latin typeface="Arial" panose="020B0604020202020204" pitchFamily="34" charset="0"/>
              <a:cs typeface="Arial" panose="020B0604020202020204" pitchFamily="34" charset="0"/>
            </a:endParaRPr>
          </a:p>
        </p:txBody>
      </p:sp>
      <p:sp>
        <p:nvSpPr>
          <p:cNvPr id="9" name="Oval Callout 8"/>
          <p:cNvSpPr/>
          <p:nvPr/>
        </p:nvSpPr>
        <p:spPr>
          <a:xfrm>
            <a:off x="685800" y="2933700"/>
            <a:ext cx="3886200" cy="1828800"/>
          </a:xfrm>
          <a:prstGeom prst="wedgeEllipseCallout">
            <a:avLst>
              <a:gd name="adj1" fmla="val 35351"/>
              <a:gd name="adj2" fmla="val 62253"/>
            </a:avLst>
          </a:prstGeom>
          <a:solidFill>
            <a:srgbClr val="FEC65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Việc nhóm</a:t>
            </a:r>
          </a:p>
        </p:txBody>
      </p:sp>
      <p:sp>
        <p:nvSpPr>
          <p:cNvPr id="11" name="TextBox 10"/>
          <p:cNvSpPr txBox="1"/>
          <p:nvPr/>
        </p:nvSpPr>
        <p:spPr>
          <a:xfrm>
            <a:off x="4953000" y="2933700"/>
            <a:ext cx="12243088" cy="1824923"/>
          </a:xfrm>
          <a:prstGeom prst="rect">
            <a:avLst/>
          </a:prstGeom>
          <a:noFill/>
        </p:spPr>
        <p:txBody>
          <a:bodyPr wrap="square" rtlCol="0">
            <a:spAutoFit/>
          </a:bodyPr>
          <a:lstStyle/>
          <a:p>
            <a:pPr>
              <a:lnSpc>
                <a:spcPct val="150000"/>
              </a:lnSpc>
            </a:pPr>
            <a:r>
              <a:rPr lang="en-US" sz="4000" i="1">
                <a:latin typeface="Arial" panose="020B0604020202020204" pitchFamily="34" charset="0"/>
                <a:cs typeface="Arial" panose="020B0604020202020204" pitchFamily="34" charset="0"/>
              </a:rPr>
              <a:t>Quan sát 2 hình ảnh, đọc thông tin trong trang 23, 24 và trả lời câu hỏi:</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025" t="5824" r="37357" b="68631"/>
          <a:stretch/>
        </p:blipFill>
        <p:spPr>
          <a:xfrm>
            <a:off x="9002895" y="4229100"/>
            <a:ext cx="8696232" cy="5217739"/>
          </a:xfrm>
          <a:prstGeom prst="rect">
            <a:avLst/>
          </a:prstGeom>
        </p:spPr>
      </p:pic>
      <p:sp>
        <p:nvSpPr>
          <p:cNvPr id="7" name="TextBox 6"/>
          <p:cNvSpPr txBox="1"/>
          <p:nvPr/>
        </p:nvSpPr>
        <p:spPr>
          <a:xfrm>
            <a:off x="910821" y="5671570"/>
            <a:ext cx="8092074" cy="2862322"/>
          </a:xfrm>
          <a:prstGeom prst="rect">
            <a:avLst/>
          </a:prstGeom>
          <a:noFill/>
        </p:spPr>
        <p:txBody>
          <a:bodyPr wrap="square" rtlCol="0">
            <a:spAutoFit/>
          </a:bodyPr>
          <a:lstStyle/>
          <a:p>
            <a:pPr>
              <a:lnSpc>
                <a:spcPct val="150000"/>
              </a:lnSpc>
            </a:pPr>
            <a:r>
              <a:rPr lang="vi-VN" sz="4000" dirty="0"/>
              <a:t>a) Hình 1 cho em biết điều gì về nền kinh tế thế giới từ đầu thế kỉ XX đến đầu thế kỉ XXI?</a:t>
            </a:r>
            <a:endParaRPr lang="en-US" sz="4000" dirty="0"/>
          </a:p>
        </p:txBody>
      </p:sp>
    </p:spTree>
    <p:extLst>
      <p:ext uri="{BB962C8B-B14F-4D97-AF65-F5344CB8AC3E}">
        <p14:creationId xmlns:p14="http://schemas.microsoft.com/office/powerpoint/2010/main" val="40505571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7" name="TextBox 6"/>
          <p:cNvSpPr txBox="1"/>
          <p:nvPr/>
        </p:nvSpPr>
        <p:spPr>
          <a:xfrm>
            <a:off x="1295400" y="2000636"/>
            <a:ext cx="8382000" cy="7379584"/>
          </a:xfrm>
          <a:prstGeom prst="rect">
            <a:avLst/>
          </a:prstGeom>
          <a:noFill/>
        </p:spPr>
        <p:txBody>
          <a:bodyPr wrap="square" rtlCol="0">
            <a:spAutoFit/>
          </a:bodyPr>
          <a:lstStyle/>
          <a:p>
            <a:pPr algn="just">
              <a:lnSpc>
                <a:spcPct val="150000"/>
              </a:lnSpc>
            </a:pPr>
            <a:r>
              <a:rPr lang="vi-VN" sz="4000" dirty="0"/>
              <a:t>b) Hình 2 phản ánh tình trạng gì xảy ra đối với tài nguyên nước? Dưới góc độ lợi ích của người sản xuất, em hãy giải thích vì sao một số nhà máy chọn phương án xả trực tiếp nước thải ra sông hồ tự nhiên. Việc làm này gây tác hại gì đối với môi trường và xã hội?</a:t>
            </a:r>
            <a:endParaRPr lang="en-US" sz="4000" dirty="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363" t="31647" r="44134" b="42595"/>
          <a:stretch/>
        </p:blipFill>
        <p:spPr>
          <a:xfrm>
            <a:off x="9677400" y="2857500"/>
            <a:ext cx="8390963" cy="5943600"/>
          </a:xfrm>
          <a:prstGeom prst="rect">
            <a:avLst/>
          </a:prstGeom>
        </p:spPr>
      </p:pic>
    </p:spTree>
    <p:extLst>
      <p:ext uri="{BB962C8B-B14F-4D97-AF65-F5344CB8AC3E}">
        <p14:creationId xmlns:p14="http://schemas.microsoft.com/office/powerpoint/2010/main" val="18907174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348190"/>
          </a:xfrm>
          <a:prstGeom prst="rect">
            <a:avLst/>
          </a:prstGeom>
        </p:spPr>
        <p:txBody>
          <a:bodyPr lIns="0" tIns="0" rIns="0" bIns="0" rtlCol="0" anchor="t">
            <a:spAutoFit/>
          </a:bodyPr>
          <a:lstStyle/>
          <a:p>
            <a:pPr algn="ctr">
              <a:lnSpc>
                <a:spcPts val="12451"/>
              </a:lnSpc>
            </a:pPr>
            <a:r>
              <a:rPr lang="vi-VN" sz="5000" b="1" dirty="0">
                <a:solidFill>
                  <a:srgbClr val="292524"/>
                </a:solidFill>
                <a:latin typeface="Arial" panose="020B0604020202020204" pitchFamily="34" charset="0"/>
                <a:cs typeface="Arial" panose="020B0604020202020204" pitchFamily="34" charset="0"/>
              </a:rPr>
              <a:t>c. Nhược điểm của cơ chế thị trường</a:t>
            </a:r>
            <a:endParaRPr lang="en-US" sz="5000" b="1" dirty="0">
              <a:solidFill>
                <a:srgbClr val="292524"/>
              </a:solidFill>
              <a:latin typeface="Arial" panose="020B0604020202020204" pitchFamily="34" charset="0"/>
              <a:cs typeface="Arial" panose="020B0604020202020204" pitchFamily="34" charset="0"/>
            </a:endParaRPr>
          </a:p>
        </p:txBody>
      </p:sp>
      <p:sp>
        <p:nvSpPr>
          <p:cNvPr id="12" name="Pentagon 11"/>
          <p:cNvSpPr/>
          <p:nvPr/>
        </p:nvSpPr>
        <p:spPr>
          <a:xfrm>
            <a:off x="0" y="3053838"/>
            <a:ext cx="1905000" cy="924393"/>
          </a:xfrm>
          <a:prstGeom prst="homePlat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a</a:t>
            </a:r>
          </a:p>
        </p:txBody>
      </p:sp>
      <p:sp>
        <p:nvSpPr>
          <p:cNvPr id="13" name="TextBox 12"/>
          <p:cNvSpPr txBox="1"/>
          <p:nvPr/>
        </p:nvSpPr>
        <p:spPr>
          <a:xfrm>
            <a:off x="936044" y="4273017"/>
            <a:ext cx="16497300" cy="4708981"/>
          </a:xfrm>
          <a:prstGeom prst="rect">
            <a:avLst/>
          </a:prstGeom>
          <a:noFill/>
        </p:spPr>
        <p:txBody>
          <a:bodyPr wrap="square" rtlCol="0">
            <a:spAutoFit/>
          </a:bodyPr>
          <a:lstStyle/>
          <a:p>
            <a:pPr algn="just">
              <a:lnSpc>
                <a:spcPct val="150000"/>
              </a:lnSpc>
            </a:pPr>
            <a:r>
              <a:rPr lang="fr-FR" sz="4000" b="1" dirty="0" err="1">
                <a:latin typeface="Arial" panose="020B0604020202020204" pitchFamily="34" charset="0"/>
                <a:cs typeface="Arial" panose="020B0604020202020204" pitchFamily="34" charset="0"/>
              </a:rPr>
              <a:t>Thời</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điểm</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diễn</a:t>
            </a:r>
            <a:r>
              <a:rPr lang="fr-FR" sz="4000" b="1" dirty="0">
                <a:latin typeface="Arial" panose="020B0604020202020204" pitchFamily="34" charset="0"/>
                <a:cs typeface="Arial" panose="020B0604020202020204" pitchFamily="34" charset="0"/>
              </a:rPr>
              <a:t> ra </a:t>
            </a:r>
            <a:r>
              <a:rPr lang="fr-FR" sz="4000" b="1" dirty="0" err="1">
                <a:latin typeface="Arial" panose="020B0604020202020204" pitchFamily="34" charset="0"/>
                <a:cs typeface="Arial" panose="020B0604020202020204" pitchFamily="34" charset="0"/>
              </a:rPr>
              <a:t>biến</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động</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của</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nền</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kinh</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tế</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thế</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giới</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trong</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lịch</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sử</a:t>
            </a:r>
            <a:r>
              <a:rPr lang="fr-FR" sz="40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v"/>
            </a:pP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kỉ</a:t>
            </a:r>
            <a:r>
              <a:rPr lang="en-US" sz="4000" dirty="0">
                <a:latin typeface="Arial" panose="020B0604020202020204" pitchFamily="34" charset="0"/>
                <a:cs typeface="Arial" panose="020B0604020202020204" pitchFamily="34" charset="0"/>
              </a:rPr>
              <a:t> XX –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kỉ</a:t>
            </a:r>
            <a:r>
              <a:rPr lang="en-US" sz="4000" dirty="0">
                <a:latin typeface="Arial" panose="020B0604020202020204" pitchFamily="34" charset="0"/>
                <a:cs typeface="Arial" panose="020B0604020202020204" pitchFamily="34" charset="0"/>
              </a:rPr>
              <a:t> XXI: </a:t>
            </a:r>
            <a:r>
              <a:rPr lang="en-US" sz="4000" dirty="0" err="1">
                <a:latin typeface="Arial" panose="020B0604020202020204" pitchFamily="34" charset="0"/>
                <a:cs typeface="Arial" panose="020B0604020202020204" pitchFamily="34" charset="0"/>
              </a:rPr>
              <a:t>nền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9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v"/>
            </a:pPr>
            <a:r>
              <a:rPr lang="en-US" sz="4000" dirty="0">
                <a:latin typeface="Arial" panose="020B0604020202020204" pitchFamily="34" charset="0"/>
                <a:cs typeface="Arial" panose="020B0604020202020204" pitchFamily="34" charset="0"/>
              </a:rPr>
              <a:t>1914 - 2011: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418916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348190"/>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2. </a:t>
            </a:r>
            <a:r>
              <a:rPr lang="vi-VN" sz="5000" b="1">
                <a:solidFill>
                  <a:srgbClr val="292524"/>
                </a:solidFill>
                <a:latin typeface="Arial" panose="020B0604020202020204" pitchFamily="34" charset="0"/>
                <a:cs typeface="Arial" panose="020B0604020202020204" pitchFamily="34" charset="0"/>
              </a:rPr>
              <a:t>Ư</a:t>
            </a:r>
            <a:r>
              <a:rPr lang="nl-NL" sz="5000" b="1">
                <a:solidFill>
                  <a:srgbClr val="292524"/>
                </a:solidFill>
                <a:latin typeface="Arial" panose="020B0604020202020204" pitchFamily="34" charset="0"/>
                <a:cs typeface="Arial" panose="020B0604020202020204" pitchFamily="34" charset="0"/>
              </a:rPr>
              <a:t>u</a:t>
            </a:r>
            <a:r>
              <a:rPr lang="vi-VN" sz="5000" b="1">
                <a:solidFill>
                  <a:srgbClr val="292524"/>
                </a:solidFill>
                <a:latin typeface="Arial" panose="020B0604020202020204" pitchFamily="34" charset="0"/>
                <a:cs typeface="Arial" panose="020B0604020202020204" pitchFamily="34" charset="0"/>
              </a:rPr>
              <a:t> điểm và nhược điểm của cơ chế thị trường</a:t>
            </a:r>
            <a:endParaRPr lang="en-US" sz="5000" b="1">
              <a:solidFill>
                <a:srgbClr val="292524"/>
              </a:solidFill>
              <a:latin typeface="Arial" panose="020B0604020202020204" pitchFamily="34" charset="0"/>
              <a:cs typeface="Arial" panose="020B0604020202020204" pitchFamily="34" charset="0"/>
            </a:endParaRPr>
          </a:p>
        </p:txBody>
      </p:sp>
      <p:sp>
        <p:nvSpPr>
          <p:cNvPr id="12" name="Pentagon 11"/>
          <p:cNvSpPr/>
          <p:nvPr/>
        </p:nvSpPr>
        <p:spPr>
          <a:xfrm>
            <a:off x="0" y="3053838"/>
            <a:ext cx="1905000" cy="924393"/>
          </a:xfrm>
          <a:prstGeom prst="homePlat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a</a:t>
            </a:r>
          </a:p>
        </p:txBody>
      </p:sp>
      <p:sp>
        <p:nvSpPr>
          <p:cNvPr id="13" name="TextBox 12"/>
          <p:cNvSpPr txBox="1"/>
          <p:nvPr/>
        </p:nvSpPr>
        <p:spPr>
          <a:xfrm>
            <a:off x="2209800" y="2972945"/>
            <a:ext cx="16497300"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Hệ quả tiêu cực của cơ chế thị trường:</a:t>
            </a:r>
          </a:p>
        </p:txBody>
      </p:sp>
      <p:pic>
        <p:nvPicPr>
          <p:cNvPr id="1026" name="Picture 2" descr="NHỮNG SAO GIÀU CÓ TRONG LÁ SỐ TỬ VI"/>
          <p:cNvPicPr>
            <a:picLocks noChangeAspect="1" noChangeArrowheads="1"/>
          </p:cNvPicPr>
          <p:nvPr/>
        </p:nvPicPr>
        <p:blipFill rotWithShape="1">
          <a:blip r:embed="rId6">
            <a:extLst>
              <a:ext uri="{28A0092B-C50C-407E-A947-70E740481C1C}">
                <a14:useLocalDpi xmlns:a14="http://schemas.microsoft.com/office/drawing/2010/main" val="0"/>
              </a:ext>
            </a:extLst>
          </a:blip>
          <a:srcRect r="23304"/>
          <a:stretch/>
        </p:blipFill>
        <p:spPr bwMode="auto">
          <a:xfrm>
            <a:off x="2641058" y="4119843"/>
            <a:ext cx="4208544" cy="384216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3607" r="7303"/>
          <a:stretch/>
        </p:blipFill>
        <p:spPr>
          <a:xfrm>
            <a:off x="11046431" y="4147783"/>
            <a:ext cx="4268945" cy="3814225"/>
          </a:xfrm>
          <a:prstGeom prst="ellipse">
            <a:avLst/>
          </a:prstGeom>
        </p:spPr>
      </p:pic>
      <p:sp>
        <p:nvSpPr>
          <p:cNvPr id="15" name="Chevron 14"/>
          <p:cNvSpPr/>
          <p:nvPr/>
        </p:nvSpPr>
        <p:spPr>
          <a:xfrm>
            <a:off x="8153400" y="5143500"/>
            <a:ext cx="780722" cy="1676400"/>
          </a:xfrm>
          <a:prstGeom prst="chevron">
            <a:avLst/>
          </a:prstGeom>
          <a:solidFill>
            <a:srgbClr val="47A275"/>
          </a:solidFill>
          <a:ln>
            <a:solidFill>
              <a:srgbClr val="47A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flipH="1">
            <a:off x="8911027" y="5143500"/>
            <a:ext cx="831606" cy="1676400"/>
          </a:xfrm>
          <a:prstGeom prst="chevron">
            <a:avLst/>
          </a:prstGeom>
          <a:solidFill>
            <a:srgbClr val="47A275"/>
          </a:solidFill>
          <a:ln>
            <a:solidFill>
              <a:srgbClr val="47A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88028" y="7944228"/>
            <a:ext cx="15077604" cy="1824923"/>
          </a:xfrm>
          <a:prstGeom prst="rect">
            <a:avLst/>
          </a:prstGeom>
          <a:noFill/>
        </p:spPr>
        <p:txBody>
          <a:bodyPr wrap="square" rtlCol="0">
            <a:spAutoFit/>
          </a:bodyPr>
          <a:lstStyle/>
          <a:p>
            <a:pPr>
              <a:lnSpc>
                <a:spcPct val="150000"/>
              </a:lnSpc>
            </a:pPr>
            <a:r>
              <a:rPr lang="fr-FR" sz="4000" i="1">
                <a:latin typeface="Arial" panose="020B0604020202020204" pitchFamily="34" charset="0"/>
                <a:cs typeface="Arial" panose="020B0604020202020204" pitchFamily="34" charset="0"/>
              </a:rPr>
              <a:t>Gia tăng khoảng cách giàu nghèo, sự phân hoá về thu nhập giữa nhóm giàu và nhóm nghèo.</a:t>
            </a:r>
            <a:endParaRPr lang="en-US" sz="4000">
              <a:latin typeface="Arial" panose="020B0604020202020204" pitchFamily="34" charset="0"/>
              <a:cs typeface="Arial" panose="020B0604020202020204" pitchFamily="34" charset="0"/>
            </a:endParaRPr>
          </a:p>
        </p:txBody>
      </p:sp>
      <p:cxnSp>
        <p:nvCxnSpPr>
          <p:cNvPr id="19" name="Straight Arrow Connector 18"/>
          <p:cNvCxnSpPr/>
          <p:nvPr/>
        </p:nvCxnSpPr>
        <p:spPr>
          <a:xfrm>
            <a:off x="264028" y="8953500"/>
            <a:ext cx="1524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8063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348190"/>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2. </a:t>
            </a:r>
            <a:r>
              <a:rPr lang="vi-VN" sz="5000" b="1">
                <a:solidFill>
                  <a:srgbClr val="292524"/>
                </a:solidFill>
                <a:latin typeface="Arial" panose="020B0604020202020204" pitchFamily="34" charset="0"/>
                <a:cs typeface="Arial" panose="020B0604020202020204" pitchFamily="34" charset="0"/>
              </a:rPr>
              <a:t>Ư</a:t>
            </a:r>
            <a:r>
              <a:rPr lang="nl-NL" sz="5000" b="1">
                <a:solidFill>
                  <a:srgbClr val="292524"/>
                </a:solidFill>
                <a:latin typeface="Arial" panose="020B0604020202020204" pitchFamily="34" charset="0"/>
                <a:cs typeface="Arial" panose="020B0604020202020204" pitchFamily="34" charset="0"/>
              </a:rPr>
              <a:t>u</a:t>
            </a:r>
            <a:r>
              <a:rPr lang="vi-VN" sz="5000" b="1">
                <a:solidFill>
                  <a:srgbClr val="292524"/>
                </a:solidFill>
                <a:latin typeface="Arial" panose="020B0604020202020204" pitchFamily="34" charset="0"/>
                <a:cs typeface="Arial" panose="020B0604020202020204" pitchFamily="34" charset="0"/>
              </a:rPr>
              <a:t> điểm và nhược điểm của cơ chế thị trường</a:t>
            </a:r>
            <a:endParaRPr lang="en-US" sz="5000" b="1">
              <a:solidFill>
                <a:srgbClr val="292524"/>
              </a:solidFill>
              <a:latin typeface="Arial" panose="020B0604020202020204" pitchFamily="34" charset="0"/>
              <a:cs typeface="Arial" panose="020B0604020202020204" pitchFamily="34" charset="0"/>
            </a:endParaRPr>
          </a:p>
        </p:txBody>
      </p:sp>
      <p:sp>
        <p:nvSpPr>
          <p:cNvPr id="12" name="Pentagon 11"/>
          <p:cNvSpPr/>
          <p:nvPr/>
        </p:nvSpPr>
        <p:spPr>
          <a:xfrm>
            <a:off x="0" y="3053838"/>
            <a:ext cx="1905000" cy="924393"/>
          </a:xfrm>
          <a:prstGeom prst="homePlat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b</a:t>
            </a:r>
          </a:p>
        </p:txBody>
      </p:sp>
      <p:sp>
        <p:nvSpPr>
          <p:cNvPr id="13" name="TextBox 12"/>
          <p:cNvSpPr txBox="1"/>
          <p:nvPr/>
        </p:nvSpPr>
        <p:spPr>
          <a:xfrm>
            <a:off x="1012717" y="3879395"/>
            <a:ext cx="15980356" cy="274825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dirty="0">
                <a:cs typeface="Arial" panose="020B0604020202020204" pitchFamily="34" charset="0"/>
              </a:rPr>
              <a:t>Hình 2 phản ánh tình trạng ô nhiễm xảy ra đối với tài nguyên nước, khi nước thải của nhà máy chưa qua xử lí chảy trực tiếp ra sông hồ, gây ra sự thay đổi màu sắc nước sông hồ.</a:t>
            </a:r>
            <a:endParaRPr lang="en-US" sz="4000" dirty="0">
              <a:latin typeface="Arial" panose="020B0604020202020204" pitchFamily="34" charset="0"/>
              <a:cs typeface="Arial" panose="020B0604020202020204" pitchFamily="34" charset="0"/>
            </a:endParaRPr>
          </a:p>
        </p:txBody>
      </p:sp>
      <p:sp>
        <p:nvSpPr>
          <p:cNvPr id="7" name="Rounded Rectangle 6"/>
          <p:cNvSpPr/>
          <p:nvPr/>
        </p:nvSpPr>
        <p:spPr>
          <a:xfrm>
            <a:off x="2743200" y="7429500"/>
            <a:ext cx="4267200" cy="1447800"/>
          </a:xfrm>
          <a:prstGeom prst="roundRect">
            <a:avLst/>
          </a:prstGeom>
          <a:solidFill>
            <a:srgbClr val="FEC655"/>
          </a:solidFill>
          <a:ln>
            <a:solidFill>
              <a:srgbClr val="BE3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Xả thải trực tiếp</a:t>
            </a:r>
          </a:p>
        </p:txBody>
      </p:sp>
      <p:sp>
        <p:nvSpPr>
          <p:cNvPr id="8" name="Right Arrow 7"/>
          <p:cNvSpPr/>
          <p:nvPr/>
        </p:nvSpPr>
        <p:spPr>
          <a:xfrm>
            <a:off x="7848600" y="7848600"/>
            <a:ext cx="1905000" cy="609600"/>
          </a:xfrm>
          <a:prstGeom prst="rightArrow">
            <a:avLst/>
          </a:prstGeom>
          <a:solidFill>
            <a:srgbClr val="DD5248"/>
          </a:solidFill>
          <a:ln>
            <a:solidFill>
              <a:srgbClr val="DD5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591800" y="7429500"/>
            <a:ext cx="4267200" cy="1447800"/>
          </a:xfrm>
          <a:prstGeom prst="roundRect">
            <a:avLst/>
          </a:prstGeom>
          <a:solidFill>
            <a:srgbClr val="BE3531"/>
          </a:solidFill>
          <a:ln>
            <a:solidFill>
              <a:srgbClr val="BE3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Tiết kiệm chi phí</a:t>
            </a:r>
          </a:p>
        </p:txBody>
      </p:sp>
    </p:spTree>
    <p:extLst>
      <p:ext uri="{BB962C8B-B14F-4D97-AF65-F5344CB8AC3E}">
        <p14:creationId xmlns:p14="http://schemas.microsoft.com/office/powerpoint/2010/main" val="12244000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animBg="1"/>
      <p:bldP spid="8"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348190"/>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2. </a:t>
            </a:r>
            <a:r>
              <a:rPr lang="vi-VN" sz="5000" b="1">
                <a:solidFill>
                  <a:srgbClr val="292524"/>
                </a:solidFill>
                <a:latin typeface="Arial" panose="020B0604020202020204" pitchFamily="34" charset="0"/>
                <a:cs typeface="Arial" panose="020B0604020202020204" pitchFamily="34" charset="0"/>
              </a:rPr>
              <a:t>Ư</a:t>
            </a:r>
            <a:r>
              <a:rPr lang="nl-NL" sz="5000" b="1">
                <a:solidFill>
                  <a:srgbClr val="292524"/>
                </a:solidFill>
                <a:latin typeface="Arial" panose="020B0604020202020204" pitchFamily="34" charset="0"/>
                <a:cs typeface="Arial" panose="020B0604020202020204" pitchFamily="34" charset="0"/>
              </a:rPr>
              <a:t>u</a:t>
            </a:r>
            <a:r>
              <a:rPr lang="vi-VN" sz="5000" b="1">
                <a:solidFill>
                  <a:srgbClr val="292524"/>
                </a:solidFill>
                <a:latin typeface="Arial" panose="020B0604020202020204" pitchFamily="34" charset="0"/>
                <a:cs typeface="Arial" panose="020B0604020202020204" pitchFamily="34" charset="0"/>
              </a:rPr>
              <a:t> điểm và nhược điểm của cơ chế thị trường</a:t>
            </a:r>
            <a:endParaRPr lang="en-US" sz="5000" b="1">
              <a:solidFill>
                <a:srgbClr val="292524"/>
              </a:solidFill>
              <a:latin typeface="Arial" panose="020B0604020202020204" pitchFamily="34" charset="0"/>
              <a:cs typeface="Arial" panose="020B0604020202020204" pitchFamily="34" charset="0"/>
            </a:endParaRPr>
          </a:p>
        </p:txBody>
      </p:sp>
      <p:sp>
        <p:nvSpPr>
          <p:cNvPr id="12" name="Pentagon 11"/>
          <p:cNvSpPr/>
          <p:nvPr/>
        </p:nvSpPr>
        <p:spPr>
          <a:xfrm>
            <a:off x="0" y="3053838"/>
            <a:ext cx="1905000" cy="924393"/>
          </a:xfrm>
          <a:prstGeom prst="homePlat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b</a:t>
            </a:r>
          </a:p>
        </p:txBody>
      </p:sp>
      <p:pic>
        <p:nvPicPr>
          <p:cNvPr id="9" name="Picture 8"/>
          <p:cNvPicPr>
            <a:picLocks noChangeAspect="1"/>
          </p:cNvPicPr>
          <p:nvPr/>
        </p:nvPicPr>
        <p:blipFill>
          <a:blip r:embed="rId6"/>
          <a:stretch>
            <a:fillRect/>
          </a:stretch>
        </p:blipFill>
        <p:spPr>
          <a:xfrm>
            <a:off x="1371600" y="4470183"/>
            <a:ext cx="7148378" cy="4020963"/>
          </a:xfrm>
          <a:prstGeom prst="rect">
            <a:avLst/>
          </a:prstGeom>
        </p:spPr>
      </p:pic>
      <p:sp>
        <p:nvSpPr>
          <p:cNvPr id="11" name="TextBox 10"/>
          <p:cNvSpPr txBox="1"/>
          <p:nvPr/>
        </p:nvSpPr>
        <p:spPr>
          <a:xfrm>
            <a:off x="2110971" y="8983098"/>
            <a:ext cx="5981700" cy="630942"/>
          </a:xfrm>
          <a:prstGeom prst="rect">
            <a:avLst/>
          </a:prstGeom>
          <a:noFill/>
        </p:spPr>
        <p:txBody>
          <a:bodyPr wrap="square" rtlCol="0">
            <a:spAutoFit/>
          </a:bodyPr>
          <a:lstStyle/>
          <a:p>
            <a:r>
              <a:rPr lang="en-US" sz="3500" b="1">
                <a:solidFill>
                  <a:srgbClr val="002060"/>
                </a:solidFill>
                <a:latin typeface="Arial" panose="020B0604020202020204" pitchFamily="34" charset="0"/>
                <a:cs typeface="Arial" panose="020B0604020202020204" pitchFamily="34" charset="0"/>
              </a:rPr>
              <a:t>Bất bình đẳng về thu nhập</a:t>
            </a:r>
          </a:p>
        </p:txBody>
      </p:sp>
      <p:sp>
        <p:nvSpPr>
          <p:cNvPr id="15" name="Right Arrow 14"/>
          <p:cNvSpPr/>
          <p:nvPr/>
        </p:nvSpPr>
        <p:spPr>
          <a:xfrm>
            <a:off x="8796996" y="5947264"/>
            <a:ext cx="1741305" cy="1066800"/>
          </a:xfrm>
          <a:prstGeom prst="rightArrow">
            <a:avLst/>
          </a:prstGeom>
          <a:solidFill>
            <a:srgbClr val="91C4C8"/>
          </a:solidFill>
          <a:ln>
            <a:solidFill>
              <a:srgbClr val="91C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815319" y="3259878"/>
            <a:ext cx="7239000" cy="6441572"/>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Bất bình đẳng về tiếng nói, cơ hội.</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Người nghèo khó tiếp cận các dịch vụ công.</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Bị đối xử bất công.</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Không được tham gia vào quá trình quyết định.</a:t>
            </a:r>
          </a:p>
        </p:txBody>
      </p:sp>
    </p:spTree>
    <p:extLst>
      <p:ext uri="{BB962C8B-B14F-4D97-AF65-F5344CB8AC3E}">
        <p14:creationId xmlns:p14="http://schemas.microsoft.com/office/powerpoint/2010/main" val="38361279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wipe(up)">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wipe(up)">
                                      <p:cBhvr>
                                        <p:cTn id="34" dur="500"/>
                                        <p:tgtEl>
                                          <p:spTgt spid="1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wipe(up)">
                                      <p:cBhvr>
                                        <p:cTn id="39" dur="500"/>
                                        <p:tgtEl>
                                          <p:spTgt spid="1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wipe(up)">
                                      <p:cBhvr>
                                        <p:cTn id="44"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1E1"/>
        </a:solidFill>
        <a:effectLst/>
      </p:bgPr>
    </p:bg>
    <p:spTree>
      <p:nvGrpSpPr>
        <p:cNvPr id="1" name=""/>
        <p:cNvGrpSpPr/>
        <p:nvPr/>
      </p:nvGrpSpPr>
      <p:grpSpPr>
        <a:xfrm>
          <a:off x="0" y="0"/>
          <a:ext cx="0" cy="0"/>
          <a:chOff x="0" y="0"/>
          <a:chExt cx="0" cy="0"/>
        </a:xfrm>
      </p:grpSpPr>
      <p:sp>
        <p:nvSpPr>
          <p:cNvPr id="55298" name="Slide Number Placeholder 9">
            <a:extLst>
              <a:ext uri="{FF2B5EF4-FFF2-40B4-BE49-F238E27FC236}">
                <a16:creationId xmlns:a16="http://schemas.microsoft.com/office/drawing/2014/main" id="{98DFD3DC-3F9F-C08A-254D-A111F9487510}"/>
              </a:ext>
            </a:extLst>
          </p:cNvPr>
          <p:cNvSpPr txBox="1">
            <a:spLocks noGrp="1"/>
          </p:cNvSpPr>
          <p:nvPr/>
        </p:nvSpPr>
        <p:spPr bwMode="auto">
          <a:xfrm>
            <a:off x="271463" y="9389270"/>
            <a:ext cx="67389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fld id="{A2F58AD7-6409-ED4F-A04A-BB550E9678A0}" type="slidenum">
              <a:rPr lang="en-US" altLang="en-VN" sz="2400" b="1">
                <a:solidFill>
                  <a:srgbClr val="CBCBCB"/>
                </a:solidFill>
                <a:latin typeface="Segoe UI Semilight" panose="020F0302020204030204" pitchFamily="34" charset="0"/>
              </a:rPr>
              <a:pPr algn="ctr" defTabSz="1371600"/>
              <a:t>18</a:t>
            </a:fld>
            <a:endParaRPr lang="en-US" altLang="en-VN" sz="2400" b="1">
              <a:solidFill>
                <a:srgbClr val="CBCBCB"/>
              </a:solidFill>
              <a:latin typeface="Segoe UI Semilight" panose="020F0302020204030204" pitchFamily="34" charset="0"/>
            </a:endParaRPr>
          </a:p>
        </p:txBody>
      </p:sp>
      <p:sp>
        <p:nvSpPr>
          <p:cNvPr id="8" name="Freeform 7">
            <a:extLst>
              <a:ext uri="{FF2B5EF4-FFF2-40B4-BE49-F238E27FC236}">
                <a16:creationId xmlns:a16="http://schemas.microsoft.com/office/drawing/2014/main" id="{0EEED93E-66FD-89F9-BBAD-BCA740122720}"/>
              </a:ext>
            </a:extLst>
          </p:cNvPr>
          <p:cNvSpPr/>
          <p:nvPr/>
        </p:nvSpPr>
        <p:spPr>
          <a:xfrm>
            <a:off x="552451" y="2364582"/>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7957" tIns="44768" rIns="708422" bIns="44768" spcCol="1270" anchor="ctr"/>
          <a:lstStyle/>
          <a:p>
            <a:pPr algn="ctr" defTabSz="3133725">
              <a:lnSpc>
                <a:spcPct val="90000"/>
              </a:lnSpc>
              <a:spcAft>
                <a:spcPct val="35000"/>
              </a:spcAft>
              <a:defRPr/>
            </a:pPr>
            <a:endParaRPr lang="en-US" sz="7050"/>
          </a:p>
        </p:txBody>
      </p:sp>
      <p:sp>
        <p:nvSpPr>
          <p:cNvPr id="9" name="Freeform 8">
            <a:extLst>
              <a:ext uri="{FF2B5EF4-FFF2-40B4-BE49-F238E27FC236}">
                <a16:creationId xmlns:a16="http://schemas.microsoft.com/office/drawing/2014/main" id="{B91A47AD-EC0D-31DE-E327-A005F711865B}"/>
              </a:ext>
            </a:extLst>
          </p:cNvPr>
          <p:cNvSpPr/>
          <p:nvPr/>
        </p:nvSpPr>
        <p:spPr>
          <a:xfrm>
            <a:off x="3633788" y="2483645"/>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5850"/>
          </a:p>
        </p:txBody>
      </p:sp>
      <p:sp>
        <p:nvSpPr>
          <p:cNvPr id="11" name="Freeform 10">
            <a:extLst>
              <a:ext uri="{FF2B5EF4-FFF2-40B4-BE49-F238E27FC236}">
                <a16:creationId xmlns:a16="http://schemas.microsoft.com/office/drawing/2014/main" id="{C6313455-FBE8-9C95-33AF-A8B3AF896655}"/>
              </a:ext>
            </a:extLst>
          </p:cNvPr>
          <p:cNvSpPr/>
          <p:nvPr/>
        </p:nvSpPr>
        <p:spPr>
          <a:xfrm>
            <a:off x="552451" y="3979070"/>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7957" tIns="44768" rIns="708422" bIns="44768" spcCol="1270" anchor="ctr"/>
          <a:lstStyle/>
          <a:p>
            <a:pPr algn="ctr" defTabSz="3133725">
              <a:lnSpc>
                <a:spcPct val="90000"/>
              </a:lnSpc>
              <a:spcAft>
                <a:spcPct val="35000"/>
              </a:spcAft>
              <a:defRPr/>
            </a:pPr>
            <a:endParaRPr lang="en-US" sz="7050"/>
          </a:p>
        </p:txBody>
      </p:sp>
      <p:sp>
        <p:nvSpPr>
          <p:cNvPr id="12" name="Freeform 11">
            <a:extLst>
              <a:ext uri="{FF2B5EF4-FFF2-40B4-BE49-F238E27FC236}">
                <a16:creationId xmlns:a16="http://schemas.microsoft.com/office/drawing/2014/main" id="{063DF20D-9447-2367-6ABB-D4F87FB3AF47}"/>
              </a:ext>
            </a:extLst>
          </p:cNvPr>
          <p:cNvSpPr/>
          <p:nvPr/>
        </p:nvSpPr>
        <p:spPr>
          <a:xfrm>
            <a:off x="3633788" y="4098133"/>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5850"/>
          </a:p>
        </p:txBody>
      </p:sp>
      <p:sp>
        <p:nvSpPr>
          <p:cNvPr id="13" name="Freeform 12">
            <a:extLst>
              <a:ext uri="{FF2B5EF4-FFF2-40B4-BE49-F238E27FC236}">
                <a16:creationId xmlns:a16="http://schemas.microsoft.com/office/drawing/2014/main" id="{361E1927-486D-6B8F-2CD5-2784E2159CAF}"/>
              </a:ext>
            </a:extLst>
          </p:cNvPr>
          <p:cNvSpPr/>
          <p:nvPr/>
        </p:nvSpPr>
        <p:spPr>
          <a:xfrm>
            <a:off x="552451" y="5593557"/>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7957" tIns="44768" rIns="708422" bIns="44768" spcCol="1270" anchor="ctr"/>
          <a:lstStyle/>
          <a:p>
            <a:pPr algn="ctr" defTabSz="3133725">
              <a:lnSpc>
                <a:spcPct val="90000"/>
              </a:lnSpc>
              <a:spcAft>
                <a:spcPct val="35000"/>
              </a:spcAft>
              <a:defRPr/>
            </a:pPr>
            <a:endParaRPr lang="en-US" sz="7050"/>
          </a:p>
        </p:txBody>
      </p:sp>
      <p:sp>
        <p:nvSpPr>
          <p:cNvPr id="14" name="Freeform 13">
            <a:extLst>
              <a:ext uri="{FF2B5EF4-FFF2-40B4-BE49-F238E27FC236}">
                <a16:creationId xmlns:a16="http://schemas.microsoft.com/office/drawing/2014/main" id="{D60F42D2-3287-69EF-3391-56639DA80D42}"/>
              </a:ext>
            </a:extLst>
          </p:cNvPr>
          <p:cNvSpPr/>
          <p:nvPr/>
        </p:nvSpPr>
        <p:spPr>
          <a:xfrm>
            <a:off x="3633788" y="5715001"/>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5850"/>
          </a:p>
        </p:txBody>
      </p:sp>
      <p:sp>
        <p:nvSpPr>
          <p:cNvPr id="19" name="Freeform 18">
            <a:extLst>
              <a:ext uri="{FF2B5EF4-FFF2-40B4-BE49-F238E27FC236}">
                <a16:creationId xmlns:a16="http://schemas.microsoft.com/office/drawing/2014/main" id="{6051675E-F3A9-A320-FB43-28F1D99ACB04}"/>
              </a:ext>
            </a:extLst>
          </p:cNvPr>
          <p:cNvSpPr/>
          <p:nvPr/>
        </p:nvSpPr>
        <p:spPr>
          <a:xfrm>
            <a:off x="552451" y="7208045"/>
            <a:ext cx="3540920" cy="1416843"/>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17007" tIns="54293" rIns="708422" bIns="54293" spcCol="1270" anchor="ctr"/>
          <a:lstStyle/>
          <a:p>
            <a:pPr algn="ctr" defTabSz="3800475">
              <a:lnSpc>
                <a:spcPct val="90000"/>
              </a:lnSpc>
              <a:spcAft>
                <a:spcPct val="35000"/>
              </a:spcAft>
              <a:defRPr/>
            </a:pPr>
            <a:endParaRPr lang="en-US" sz="8550"/>
          </a:p>
        </p:txBody>
      </p:sp>
      <p:sp>
        <p:nvSpPr>
          <p:cNvPr id="20" name="Freeform 19">
            <a:extLst>
              <a:ext uri="{FF2B5EF4-FFF2-40B4-BE49-F238E27FC236}">
                <a16:creationId xmlns:a16="http://schemas.microsoft.com/office/drawing/2014/main" id="{05E784D6-8C56-A53D-04D5-27E17B74161B}"/>
              </a:ext>
            </a:extLst>
          </p:cNvPr>
          <p:cNvSpPr/>
          <p:nvPr/>
        </p:nvSpPr>
        <p:spPr>
          <a:xfrm>
            <a:off x="3633788" y="7329488"/>
            <a:ext cx="2938463" cy="1176338"/>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662285" tIns="37148" rIns="587990" bIns="37148" spcCol="1270" anchor="ctr"/>
          <a:lstStyle/>
          <a:p>
            <a:pPr algn="ctr" defTabSz="2600325">
              <a:lnSpc>
                <a:spcPct val="90000"/>
              </a:lnSpc>
              <a:spcAft>
                <a:spcPct val="35000"/>
              </a:spcAft>
              <a:defRPr/>
            </a:pPr>
            <a:endParaRPr lang="en-US" sz="5850"/>
          </a:p>
        </p:txBody>
      </p:sp>
      <p:grpSp>
        <p:nvGrpSpPr>
          <p:cNvPr id="55307" name="Group 2">
            <a:extLst>
              <a:ext uri="{FF2B5EF4-FFF2-40B4-BE49-F238E27FC236}">
                <a16:creationId xmlns:a16="http://schemas.microsoft.com/office/drawing/2014/main" id="{D9ED4938-9F2A-2860-485D-9A450C5AEA20}"/>
              </a:ext>
            </a:extLst>
          </p:cNvPr>
          <p:cNvGrpSpPr>
            <a:grpSpLocks/>
          </p:cNvGrpSpPr>
          <p:nvPr/>
        </p:nvGrpSpPr>
        <p:grpSpPr bwMode="auto">
          <a:xfrm>
            <a:off x="6838142" y="2483019"/>
            <a:ext cx="954106" cy="1015662"/>
            <a:chOff x="5583267" y="1713229"/>
            <a:chExt cx="635276" cy="676976"/>
          </a:xfrm>
        </p:grpSpPr>
        <p:sp>
          <p:nvSpPr>
            <p:cNvPr id="95" name="Oval 94">
              <a:extLst>
                <a:ext uri="{FF2B5EF4-FFF2-40B4-BE49-F238E27FC236}">
                  <a16:creationId xmlns:a16="http://schemas.microsoft.com/office/drawing/2014/main" id="{CFEDA317-7C5E-E0EF-1AF4-6E1C60CDF53B}"/>
                </a:ext>
              </a:extLst>
            </p:cNvPr>
            <p:cNvSpPr/>
            <p:nvPr/>
          </p:nvSpPr>
          <p:spPr>
            <a:xfrm>
              <a:off x="5685274" y="1905695"/>
              <a:ext cx="407478" cy="409495"/>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55309" name="TextBox 95">
              <a:extLst>
                <a:ext uri="{FF2B5EF4-FFF2-40B4-BE49-F238E27FC236}">
                  <a16:creationId xmlns:a16="http://schemas.microsoft.com/office/drawing/2014/main" id="{6C56B1AB-520A-A5A5-44F6-1586E1615F22}"/>
                </a:ext>
              </a:extLst>
            </p:cNvPr>
            <p:cNvSpPr txBox="1">
              <a:spLocks noChangeArrowheads="1"/>
            </p:cNvSpPr>
            <p:nvPr/>
          </p:nvSpPr>
          <p:spPr bwMode="auto">
            <a:xfrm>
              <a:off x="5583267" y="1713229"/>
              <a:ext cx="635276" cy="67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6000">
                  <a:solidFill>
                    <a:srgbClr val="FFFFFF"/>
                  </a:solidFill>
                  <a:latin typeface="Segoe UI Semilight" panose="020F0302020204030204" pitchFamily="34" charset="0"/>
                  <a:sym typeface="Webdings" pitchFamily="2" charset="2"/>
                </a:rPr>
                <a:t></a:t>
              </a:r>
              <a:endParaRPr lang="en-US" altLang="en-VN" sz="6000">
                <a:solidFill>
                  <a:srgbClr val="FFFFFF"/>
                </a:solidFill>
                <a:latin typeface="Segoe UI Semilight" panose="020F0302020204030204" pitchFamily="34" charset="0"/>
              </a:endParaRPr>
            </a:p>
          </p:txBody>
        </p:sp>
      </p:grpSp>
      <p:sp>
        <p:nvSpPr>
          <p:cNvPr id="55310" name="TextBox 8">
            <a:extLst>
              <a:ext uri="{FF2B5EF4-FFF2-40B4-BE49-F238E27FC236}">
                <a16:creationId xmlns:a16="http://schemas.microsoft.com/office/drawing/2014/main" id="{1C68B464-CBC2-2004-BBFD-3592F42FCAB1}"/>
              </a:ext>
            </a:extLst>
          </p:cNvPr>
          <p:cNvSpPr txBox="1">
            <a:spLocks noChangeArrowheads="1"/>
          </p:cNvSpPr>
          <p:nvPr/>
        </p:nvSpPr>
        <p:spPr bwMode="auto">
          <a:xfrm>
            <a:off x="8372476" y="2445545"/>
            <a:ext cx="9367838" cy="69249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371600"/>
            <a:r>
              <a:rPr lang="vi-VN" altLang="en-VN" sz="3900" i="1">
                <a:latin typeface="Arial" panose="020B0604020202020204" pitchFamily="34" charset="0"/>
              </a:rPr>
              <a:t>Tiềm ần rủi ro, khủng hoảng, suy thoái.</a:t>
            </a:r>
          </a:p>
        </p:txBody>
      </p:sp>
      <p:grpSp>
        <p:nvGrpSpPr>
          <p:cNvPr id="55311" name="Group 27">
            <a:extLst>
              <a:ext uri="{FF2B5EF4-FFF2-40B4-BE49-F238E27FC236}">
                <a16:creationId xmlns:a16="http://schemas.microsoft.com/office/drawing/2014/main" id="{2386AB4F-24C7-B413-E378-793C16600173}"/>
              </a:ext>
            </a:extLst>
          </p:cNvPr>
          <p:cNvGrpSpPr>
            <a:grpSpLocks/>
          </p:cNvGrpSpPr>
          <p:nvPr/>
        </p:nvGrpSpPr>
        <p:grpSpPr bwMode="auto">
          <a:xfrm>
            <a:off x="6838141" y="7386009"/>
            <a:ext cx="954106" cy="1015662"/>
            <a:chOff x="5994564" y="4784079"/>
            <a:chExt cx="635276" cy="676976"/>
          </a:xfrm>
        </p:grpSpPr>
        <p:sp>
          <p:nvSpPr>
            <p:cNvPr id="97" name="Oval 32">
              <a:extLst>
                <a:ext uri="{FF2B5EF4-FFF2-40B4-BE49-F238E27FC236}">
                  <a16:creationId xmlns:a16="http://schemas.microsoft.com/office/drawing/2014/main" id="{51C16AB9-69D4-E935-9D38-1A4BEDF1FFAA}"/>
                </a:ext>
              </a:extLst>
            </p:cNvPr>
            <p:cNvSpPr/>
            <p:nvPr/>
          </p:nvSpPr>
          <p:spPr>
            <a:xfrm>
              <a:off x="6096571" y="4965435"/>
              <a:ext cx="407478" cy="407908"/>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55313" name="TextBox 38">
              <a:extLst>
                <a:ext uri="{FF2B5EF4-FFF2-40B4-BE49-F238E27FC236}">
                  <a16:creationId xmlns:a16="http://schemas.microsoft.com/office/drawing/2014/main" id="{316A03AB-C044-F09F-45CD-42D48FE8C170}"/>
                </a:ext>
              </a:extLst>
            </p:cNvPr>
            <p:cNvSpPr txBox="1">
              <a:spLocks noChangeArrowheads="1"/>
            </p:cNvSpPr>
            <p:nvPr/>
          </p:nvSpPr>
          <p:spPr bwMode="auto">
            <a:xfrm>
              <a:off x="5994564" y="4784079"/>
              <a:ext cx="635276" cy="67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6000">
                  <a:solidFill>
                    <a:srgbClr val="FFFFFF"/>
                  </a:solidFill>
                  <a:latin typeface="Segoe UI Semilight" panose="020F0302020204030204" pitchFamily="34" charset="0"/>
                  <a:sym typeface="Webdings" pitchFamily="2" charset="2"/>
                </a:rPr>
                <a:t></a:t>
              </a:r>
              <a:endParaRPr lang="en-US" altLang="en-VN" sz="6000">
                <a:solidFill>
                  <a:srgbClr val="FFFFFF"/>
                </a:solidFill>
                <a:latin typeface="Segoe UI Semilight" panose="020F0302020204030204" pitchFamily="34" charset="0"/>
              </a:endParaRPr>
            </a:p>
          </p:txBody>
        </p:sp>
      </p:grpSp>
      <p:grpSp>
        <p:nvGrpSpPr>
          <p:cNvPr id="55314" name="Group 25">
            <a:extLst>
              <a:ext uri="{FF2B5EF4-FFF2-40B4-BE49-F238E27FC236}">
                <a16:creationId xmlns:a16="http://schemas.microsoft.com/office/drawing/2014/main" id="{60879614-84DD-D0B1-8F0B-20B61DE1CC1D}"/>
              </a:ext>
            </a:extLst>
          </p:cNvPr>
          <p:cNvGrpSpPr>
            <a:grpSpLocks/>
          </p:cNvGrpSpPr>
          <p:nvPr/>
        </p:nvGrpSpPr>
        <p:grpSpPr bwMode="auto">
          <a:xfrm>
            <a:off x="6838141" y="4116557"/>
            <a:ext cx="954106" cy="1015663"/>
            <a:chOff x="5994564" y="2718885"/>
            <a:chExt cx="635276" cy="678496"/>
          </a:xfrm>
        </p:grpSpPr>
        <p:sp>
          <p:nvSpPr>
            <p:cNvPr id="101" name="Oval 43">
              <a:extLst>
                <a:ext uri="{FF2B5EF4-FFF2-40B4-BE49-F238E27FC236}">
                  <a16:creationId xmlns:a16="http://schemas.microsoft.com/office/drawing/2014/main" id="{5288B07E-3696-F006-DA2B-489B4096C769}"/>
                </a:ext>
              </a:extLst>
            </p:cNvPr>
            <p:cNvSpPr/>
            <p:nvPr/>
          </p:nvSpPr>
          <p:spPr>
            <a:xfrm>
              <a:off x="6096571" y="2900649"/>
              <a:ext cx="407478" cy="408823"/>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55316" name="TextBox 44">
              <a:extLst>
                <a:ext uri="{FF2B5EF4-FFF2-40B4-BE49-F238E27FC236}">
                  <a16:creationId xmlns:a16="http://schemas.microsoft.com/office/drawing/2014/main" id="{D320F066-F1FB-5BF7-8341-8E418AA47DD4}"/>
                </a:ext>
              </a:extLst>
            </p:cNvPr>
            <p:cNvSpPr txBox="1">
              <a:spLocks noChangeArrowheads="1"/>
            </p:cNvSpPr>
            <p:nvPr/>
          </p:nvSpPr>
          <p:spPr bwMode="auto">
            <a:xfrm>
              <a:off x="5994564" y="2718885"/>
              <a:ext cx="635276" cy="6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6000">
                  <a:solidFill>
                    <a:srgbClr val="FFFFFF"/>
                  </a:solidFill>
                  <a:latin typeface="Segoe UI Semilight" panose="020F0302020204030204" pitchFamily="34" charset="0"/>
                  <a:sym typeface="Webdings" pitchFamily="2" charset="2"/>
                </a:rPr>
                <a:t></a:t>
              </a:r>
              <a:endParaRPr lang="en-US" altLang="en-VN" sz="6000">
                <a:solidFill>
                  <a:srgbClr val="FFFFFF"/>
                </a:solidFill>
                <a:latin typeface="Segoe UI Semilight" panose="020F0302020204030204" pitchFamily="34" charset="0"/>
              </a:endParaRPr>
            </a:p>
          </p:txBody>
        </p:sp>
      </p:grpSp>
      <p:grpSp>
        <p:nvGrpSpPr>
          <p:cNvPr id="55317" name="Group 26">
            <a:extLst>
              <a:ext uri="{FF2B5EF4-FFF2-40B4-BE49-F238E27FC236}">
                <a16:creationId xmlns:a16="http://schemas.microsoft.com/office/drawing/2014/main" id="{8CE05C22-EA49-34E9-B092-75E6A705DE53}"/>
              </a:ext>
            </a:extLst>
          </p:cNvPr>
          <p:cNvGrpSpPr>
            <a:grpSpLocks/>
          </p:cNvGrpSpPr>
          <p:nvPr/>
        </p:nvGrpSpPr>
        <p:grpSpPr bwMode="auto">
          <a:xfrm>
            <a:off x="6838141" y="5752472"/>
            <a:ext cx="954106" cy="1015662"/>
            <a:chOff x="5994564" y="3746245"/>
            <a:chExt cx="635276" cy="676976"/>
          </a:xfrm>
        </p:grpSpPr>
        <p:sp>
          <p:nvSpPr>
            <p:cNvPr id="99" name="Oval 40">
              <a:extLst>
                <a:ext uri="{FF2B5EF4-FFF2-40B4-BE49-F238E27FC236}">
                  <a16:creationId xmlns:a16="http://schemas.microsoft.com/office/drawing/2014/main" id="{FBABEFE9-09F3-B8ED-A92B-F74309F2E2A5}"/>
                </a:ext>
              </a:extLst>
            </p:cNvPr>
            <p:cNvSpPr/>
            <p:nvPr/>
          </p:nvSpPr>
          <p:spPr>
            <a:xfrm>
              <a:off x="6096571" y="3927601"/>
              <a:ext cx="407478" cy="407908"/>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55319" name="TextBox 41">
              <a:extLst>
                <a:ext uri="{FF2B5EF4-FFF2-40B4-BE49-F238E27FC236}">
                  <a16:creationId xmlns:a16="http://schemas.microsoft.com/office/drawing/2014/main" id="{01C2046D-E938-7E66-930E-9FBA7B5EC536}"/>
                </a:ext>
              </a:extLst>
            </p:cNvPr>
            <p:cNvSpPr txBox="1">
              <a:spLocks noChangeArrowheads="1"/>
            </p:cNvSpPr>
            <p:nvPr/>
          </p:nvSpPr>
          <p:spPr bwMode="auto">
            <a:xfrm>
              <a:off x="5994564" y="3746245"/>
              <a:ext cx="635276" cy="67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6000">
                  <a:solidFill>
                    <a:srgbClr val="FFFFFF"/>
                  </a:solidFill>
                  <a:latin typeface="Segoe UI Semilight" panose="020F0302020204030204" pitchFamily="34" charset="0"/>
                  <a:sym typeface="Webdings" pitchFamily="2" charset="2"/>
                </a:rPr>
                <a:t></a:t>
              </a:r>
              <a:endParaRPr lang="en-US" altLang="en-VN" sz="6000">
                <a:solidFill>
                  <a:srgbClr val="FFFFFF"/>
                </a:solidFill>
                <a:latin typeface="Segoe UI Semilight" panose="020F0302020204030204" pitchFamily="34" charset="0"/>
              </a:endParaRPr>
            </a:p>
          </p:txBody>
        </p:sp>
      </p:grpSp>
      <p:grpSp>
        <p:nvGrpSpPr>
          <p:cNvPr id="115" name="Group 217">
            <a:extLst>
              <a:ext uri="{FF2B5EF4-FFF2-40B4-BE49-F238E27FC236}">
                <a16:creationId xmlns:a16="http://schemas.microsoft.com/office/drawing/2014/main" id="{1BC02BEB-8DF2-5D6D-8785-63C693F7BF09}"/>
              </a:ext>
            </a:extLst>
          </p:cNvPr>
          <p:cNvGrpSpPr>
            <a:grpSpLocks/>
          </p:cNvGrpSpPr>
          <p:nvPr/>
        </p:nvGrpSpPr>
        <p:grpSpPr bwMode="auto">
          <a:xfrm>
            <a:off x="1981547" y="5912631"/>
            <a:ext cx="725660" cy="779184"/>
            <a:chOff x="2411" y="2675"/>
            <a:chExt cx="378" cy="414"/>
          </a:xfrm>
          <a:solidFill>
            <a:srgbClr val="FFFFFF"/>
          </a:solidFill>
        </p:grpSpPr>
        <p:sp>
          <p:nvSpPr>
            <p:cNvPr id="116" name="Rectangle 218">
              <a:extLst>
                <a:ext uri="{FF2B5EF4-FFF2-40B4-BE49-F238E27FC236}">
                  <a16:creationId xmlns:a16="http://schemas.microsoft.com/office/drawing/2014/main" id="{752A64CA-3758-31FB-BAD8-4B1B68BBD0C7}"/>
                </a:ext>
              </a:extLst>
            </p:cNvPr>
            <p:cNvSpPr>
              <a:spLocks noChangeArrowheads="1"/>
            </p:cNvSpPr>
            <p:nvPr/>
          </p:nvSpPr>
          <p:spPr bwMode="gray">
            <a:xfrm>
              <a:off x="2525" y="2867"/>
              <a:ext cx="21" cy="45"/>
            </a:xfrm>
            <a:prstGeom prst="rect">
              <a:avLst/>
            </a:prstGeom>
            <a:grpFill/>
            <a:ln w="0">
              <a:noFill/>
              <a:miter lim="800000"/>
              <a:headEnd/>
              <a:tailEnd/>
            </a:ln>
            <a:effectLst/>
          </p:spPr>
          <p:txBody>
            <a:bodyPr/>
            <a:lstStyle/>
            <a:p>
              <a:pPr defTabSz="1371600">
                <a:defRPr/>
              </a:pPr>
              <a:endParaRPr lang="en-US" sz="2700"/>
            </a:p>
          </p:txBody>
        </p:sp>
        <p:sp>
          <p:nvSpPr>
            <p:cNvPr id="117" name="Rectangle 219">
              <a:extLst>
                <a:ext uri="{FF2B5EF4-FFF2-40B4-BE49-F238E27FC236}">
                  <a16:creationId xmlns:a16="http://schemas.microsoft.com/office/drawing/2014/main" id="{2E12DB30-A35E-8016-6CED-D82985F58AC8}"/>
                </a:ext>
              </a:extLst>
            </p:cNvPr>
            <p:cNvSpPr>
              <a:spLocks noChangeArrowheads="1"/>
            </p:cNvSpPr>
            <p:nvPr/>
          </p:nvSpPr>
          <p:spPr bwMode="gray">
            <a:xfrm>
              <a:off x="2655" y="2867"/>
              <a:ext cx="23" cy="45"/>
            </a:xfrm>
            <a:prstGeom prst="rect">
              <a:avLst/>
            </a:prstGeom>
            <a:grpFill/>
            <a:ln w="0">
              <a:noFill/>
              <a:miter lim="800000"/>
              <a:headEnd/>
              <a:tailEnd/>
            </a:ln>
            <a:effectLst/>
          </p:spPr>
          <p:txBody>
            <a:bodyPr/>
            <a:lstStyle/>
            <a:p>
              <a:pPr defTabSz="1371600">
                <a:defRPr/>
              </a:pPr>
              <a:endParaRPr lang="en-US" sz="2700"/>
            </a:p>
          </p:txBody>
        </p:sp>
        <p:sp>
          <p:nvSpPr>
            <p:cNvPr id="118" name="Freeform 220">
              <a:extLst>
                <a:ext uri="{FF2B5EF4-FFF2-40B4-BE49-F238E27FC236}">
                  <a16:creationId xmlns:a16="http://schemas.microsoft.com/office/drawing/2014/main" id="{D35DA9E8-F362-C7A8-A423-7EC89C1E945C}"/>
                </a:ext>
              </a:extLst>
            </p:cNvPr>
            <p:cNvSpPr>
              <a:spLocks/>
            </p:cNvSpPr>
            <p:nvPr/>
          </p:nvSpPr>
          <p:spPr bwMode="gray">
            <a:xfrm>
              <a:off x="2481" y="2937"/>
              <a:ext cx="239" cy="75"/>
            </a:xfrm>
            <a:custGeom>
              <a:avLst/>
              <a:gdLst/>
              <a:ahLst/>
              <a:cxnLst>
                <a:cxn ang="0">
                  <a:pos x="119" y="56"/>
                </a:cxn>
                <a:cxn ang="0">
                  <a:pos x="93" y="53"/>
                </a:cxn>
                <a:cxn ang="0">
                  <a:pos x="72" y="47"/>
                </a:cxn>
                <a:cxn ang="0">
                  <a:pos x="54" y="39"/>
                </a:cxn>
                <a:cxn ang="0">
                  <a:pos x="41" y="29"/>
                </a:cxn>
                <a:cxn ang="0">
                  <a:pos x="30" y="18"/>
                </a:cxn>
                <a:cxn ang="0">
                  <a:pos x="24" y="9"/>
                </a:cxn>
                <a:cxn ang="0">
                  <a:pos x="20" y="3"/>
                </a:cxn>
                <a:cxn ang="0">
                  <a:pos x="18" y="0"/>
                </a:cxn>
                <a:cxn ang="0">
                  <a:pos x="0" y="8"/>
                </a:cxn>
                <a:cxn ang="0">
                  <a:pos x="2" y="12"/>
                </a:cxn>
                <a:cxn ang="0">
                  <a:pos x="8" y="20"/>
                </a:cxn>
                <a:cxn ang="0">
                  <a:pos x="15" y="30"/>
                </a:cxn>
                <a:cxn ang="0">
                  <a:pos x="27" y="42"/>
                </a:cxn>
                <a:cxn ang="0">
                  <a:pos x="44" y="54"/>
                </a:cxn>
                <a:cxn ang="0">
                  <a:pos x="65" y="65"/>
                </a:cxn>
                <a:cxn ang="0">
                  <a:pos x="89" y="72"/>
                </a:cxn>
                <a:cxn ang="0">
                  <a:pos x="119" y="75"/>
                </a:cxn>
                <a:cxn ang="0">
                  <a:pos x="149" y="72"/>
                </a:cxn>
                <a:cxn ang="0">
                  <a:pos x="174" y="65"/>
                </a:cxn>
                <a:cxn ang="0">
                  <a:pos x="195" y="54"/>
                </a:cxn>
                <a:cxn ang="0">
                  <a:pos x="210" y="42"/>
                </a:cxn>
                <a:cxn ang="0">
                  <a:pos x="222" y="30"/>
                </a:cxn>
                <a:cxn ang="0">
                  <a:pos x="231" y="20"/>
                </a:cxn>
                <a:cxn ang="0">
                  <a:pos x="236" y="12"/>
                </a:cxn>
                <a:cxn ang="0">
                  <a:pos x="239" y="8"/>
                </a:cxn>
                <a:cxn ang="0">
                  <a:pos x="221" y="0"/>
                </a:cxn>
                <a:cxn ang="0">
                  <a:pos x="219" y="3"/>
                </a:cxn>
                <a:cxn ang="0">
                  <a:pos x="215" y="9"/>
                </a:cxn>
                <a:cxn ang="0">
                  <a:pos x="207" y="18"/>
                </a:cxn>
                <a:cxn ang="0">
                  <a:pos x="197" y="29"/>
                </a:cxn>
                <a:cxn ang="0">
                  <a:pos x="183" y="39"/>
                </a:cxn>
                <a:cxn ang="0">
                  <a:pos x="167" y="47"/>
                </a:cxn>
                <a:cxn ang="0">
                  <a:pos x="144" y="53"/>
                </a:cxn>
                <a:cxn ang="0">
                  <a:pos x="119" y="56"/>
                </a:cxn>
              </a:cxnLst>
              <a:rect l="0" t="0" r="r" b="b"/>
              <a:pathLst>
                <a:path w="239" h="75">
                  <a:moveTo>
                    <a:pt x="119" y="56"/>
                  </a:moveTo>
                  <a:lnTo>
                    <a:pt x="93" y="53"/>
                  </a:lnTo>
                  <a:lnTo>
                    <a:pt x="72" y="47"/>
                  </a:lnTo>
                  <a:lnTo>
                    <a:pt x="54" y="39"/>
                  </a:lnTo>
                  <a:lnTo>
                    <a:pt x="41" y="29"/>
                  </a:lnTo>
                  <a:lnTo>
                    <a:pt x="30" y="18"/>
                  </a:lnTo>
                  <a:lnTo>
                    <a:pt x="24" y="9"/>
                  </a:lnTo>
                  <a:lnTo>
                    <a:pt x="20" y="3"/>
                  </a:lnTo>
                  <a:lnTo>
                    <a:pt x="18" y="0"/>
                  </a:lnTo>
                  <a:lnTo>
                    <a:pt x="0" y="8"/>
                  </a:lnTo>
                  <a:lnTo>
                    <a:pt x="2" y="12"/>
                  </a:lnTo>
                  <a:lnTo>
                    <a:pt x="8" y="20"/>
                  </a:lnTo>
                  <a:lnTo>
                    <a:pt x="15" y="30"/>
                  </a:lnTo>
                  <a:lnTo>
                    <a:pt x="27" y="42"/>
                  </a:lnTo>
                  <a:lnTo>
                    <a:pt x="44" y="54"/>
                  </a:lnTo>
                  <a:lnTo>
                    <a:pt x="65" y="65"/>
                  </a:lnTo>
                  <a:lnTo>
                    <a:pt x="89" y="72"/>
                  </a:lnTo>
                  <a:lnTo>
                    <a:pt x="119" y="75"/>
                  </a:lnTo>
                  <a:lnTo>
                    <a:pt x="149" y="72"/>
                  </a:lnTo>
                  <a:lnTo>
                    <a:pt x="174" y="65"/>
                  </a:lnTo>
                  <a:lnTo>
                    <a:pt x="195" y="54"/>
                  </a:lnTo>
                  <a:lnTo>
                    <a:pt x="210" y="42"/>
                  </a:lnTo>
                  <a:lnTo>
                    <a:pt x="222" y="30"/>
                  </a:lnTo>
                  <a:lnTo>
                    <a:pt x="231" y="20"/>
                  </a:lnTo>
                  <a:lnTo>
                    <a:pt x="236" y="12"/>
                  </a:lnTo>
                  <a:lnTo>
                    <a:pt x="239" y="8"/>
                  </a:lnTo>
                  <a:lnTo>
                    <a:pt x="221" y="0"/>
                  </a:lnTo>
                  <a:lnTo>
                    <a:pt x="219" y="3"/>
                  </a:lnTo>
                  <a:lnTo>
                    <a:pt x="215" y="9"/>
                  </a:lnTo>
                  <a:lnTo>
                    <a:pt x="207" y="18"/>
                  </a:lnTo>
                  <a:lnTo>
                    <a:pt x="197" y="29"/>
                  </a:lnTo>
                  <a:lnTo>
                    <a:pt x="183" y="39"/>
                  </a:lnTo>
                  <a:lnTo>
                    <a:pt x="167" y="47"/>
                  </a:lnTo>
                  <a:lnTo>
                    <a:pt x="144" y="53"/>
                  </a:lnTo>
                  <a:lnTo>
                    <a:pt x="119" y="56"/>
                  </a:lnTo>
                  <a:close/>
                </a:path>
              </a:pathLst>
            </a:custGeom>
            <a:grpFill/>
            <a:ln w="0">
              <a:noFill/>
              <a:prstDash val="solid"/>
              <a:round/>
              <a:headEnd/>
              <a:tailEnd/>
            </a:ln>
            <a:effectLst/>
          </p:spPr>
          <p:txBody>
            <a:bodyPr/>
            <a:lstStyle/>
            <a:p>
              <a:pPr defTabSz="1371600">
                <a:defRPr/>
              </a:pPr>
              <a:endParaRPr lang="en-US" sz="2700"/>
            </a:p>
          </p:txBody>
        </p:sp>
        <p:sp>
          <p:nvSpPr>
            <p:cNvPr id="119" name="Freeform 221">
              <a:extLst>
                <a:ext uri="{FF2B5EF4-FFF2-40B4-BE49-F238E27FC236}">
                  <a16:creationId xmlns:a16="http://schemas.microsoft.com/office/drawing/2014/main" id="{6EE57F08-BC93-3EAF-1FF4-5EED03B89CC2}"/>
                </a:ext>
              </a:extLst>
            </p:cNvPr>
            <p:cNvSpPr>
              <a:spLocks/>
            </p:cNvSpPr>
            <p:nvPr/>
          </p:nvSpPr>
          <p:spPr bwMode="gray">
            <a:xfrm>
              <a:off x="2411" y="2675"/>
              <a:ext cx="189" cy="414"/>
            </a:xfrm>
            <a:custGeom>
              <a:avLst/>
              <a:gdLst/>
              <a:ahLst/>
              <a:cxnLst>
                <a:cxn ang="0">
                  <a:pos x="49" y="375"/>
                </a:cxn>
                <a:cxn ang="0">
                  <a:pos x="46" y="373"/>
                </a:cxn>
                <a:cxn ang="0">
                  <a:pos x="45" y="370"/>
                </a:cxn>
                <a:cxn ang="0">
                  <a:pos x="43" y="367"/>
                </a:cxn>
                <a:cxn ang="0">
                  <a:pos x="42" y="363"/>
                </a:cxn>
                <a:cxn ang="0">
                  <a:pos x="42" y="150"/>
                </a:cxn>
                <a:cxn ang="0">
                  <a:pos x="43" y="145"/>
                </a:cxn>
                <a:cxn ang="0">
                  <a:pos x="45" y="141"/>
                </a:cxn>
                <a:cxn ang="0">
                  <a:pos x="46" y="139"/>
                </a:cxn>
                <a:cxn ang="0">
                  <a:pos x="49" y="138"/>
                </a:cxn>
                <a:cxn ang="0">
                  <a:pos x="189" y="138"/>
                </a:cxn>
                <a:cxn ang="0">
                  <a:pos x="189" y="97"/>
                </a:cxn>
                <a:cxn ang="0">
                  <a:pos x="153" y="97"/>
                </a:cxn>
                <a:cxn ang="0">
                  <a:pos x="105" y="7"/>
                </a:cxn>
                <a:cxn ang="0">
                  <a:pos x="102" y="4"/>
                </a:cxn>
                <a:cxn ang="0">
                  <a:pos x="97" y="1"/>
                </a:cxn>
                <a:cxn ang="0">
                  <a:pos x="93" y="0"/>
                </a:cxn>
                <a:cxn ang="0">
                  <a:pos x="87" y="0"/>
                </a:cxn>
                <a:cxn ang="0">
                  <a:pos x="82" y="1"/>
                </a:cxn>
                <a:cxn ang="0">
                  <a:pos x="78" y="4"/>
                </a:cxn>
                <a:cxn ang="0">
                  <a:pos x="75" y="9"/>
                </a:cxn>
                <a:cxn ang="0">
                  <a:pos x="73" y="13"/>
                </a:cxn>
                <a:cxn ang="0">
                  <a:pos x="73" y="19"/>
                </a:cxn>
                <a:cxn ang="0">
                  <a:pos x="75" y="24"/>
                </a:cxn>
                <a:cxn ang="0">
                  <a:pos x="114" y="97"/>
                </a:cxn>
                <a:cxn ang="0">
                  <a:pos x="42" y="97"/>
                </a:cxn>
                <a:cxn ang="0">
                  <a:pos x="25" y="102"/>
                </a:cxn>
                <a:cxn ang="0">
                  <a:pos x="13" y="111"/>
                </a:cxn>
                <a:cxn ang="0">
                  <a:pos x="4" y="126"/>
                </a:cxn>
                <a:cxn ang="0">
                  <a:pos x="0" y="144"/>
                </a:cxn>
                <a:cxn ang="0">
                  <a:pos x="0" y="369"/>
                </a:cxn>
                <a:cxn ang="0">
                  <a:pos x="4" y="387"/>
                </a:cxn>
                <a:cxn ang="0">
                  <a:pos x="13" y="400"/>
                </a:cxn>
                <a:cxn ang="0">
                  <a:pos x="25" y="411"/>
                </a:cxn>
                <a:cxn ang="0">
                  <a:pos x="42" y="414"/>
                </a:cxn>
                <a:cxn ang="0">
                  <a:pos x="189" y="414"/>
                </a:cxn>
                <a:cxn ang="0">
                  <a:pos x="189" y="375"/>
                </a:cxn>
                <a:cxn ang="0">
                  <a:pos x="49" y="375"/>
                </a:cxn>
              </a:cxnLst>
              <a:rect l="0" t="0" r="r" b="b"/>
              <a:pathLst>
                <a:path w="189" h="414">
                  <a:moveTo>
                    <a:pt x="49" y="375"/>
                  </a:moveTo>
                  <a:lnTo>
                    <a:pt x="46" y="373"/>
                  </a:lnTo>
                  <a:lnTo>
                    <a:pt x="45" y="370"/>
                  </a:lnTo>
                  <a:lnTo>
                    <a:pt x="43" y="367"/>
                  </a:lnTo>
                  <a:lnTo>
                    <a:pt x="42" y="363"/>
                  </a:lnTo>
                  <a:lnTo>
                    <a:pt x="42" y="150"/>
                  </a:lnTo>
                  <a:lnTo>
                    <a:pt x="43" y="145"/>
                  </a:lnTo>
                  <a:lnTo>
                    <a:pt x="45" y="141"/>
                  </a:lnTo>
                  <a:lnTo>
                    <a:pt x="46" y="139"/>
                  </a:lnTo>
                  <a:lnTo>
                    <a:pt x="49" y="138"/>
                  </a:lnTo>
                  <a:lnTo>
                    <a:pt x="189" y="138"/>
                  </a:lnTo>
                  <a:lnTo>
                    <a:pt x="189" y="97"/>
                  </a:lnTo>
                  <a:lnTo>
                    <a:pt x="153" y="97"/>
                  </a:lnTo>
                  <a:lnTo>
                    <a:pt x="105" y="7"/>
                  </a:lnTo>
                  <a:lnTo>
                    <a:pt x="102" y="4"/>
                  </a:lnTo>
                  <a:lnTo>
                    <a:pt x="97" y="1"/>
                  </a:lnTo>
                  <a:lnTo>
                    <a:pt x="93" y="0"/>
                  </a:lnTo>
                  <a:lnTo>
                    <a:pt x="87" y="0"/>
                  </a:lnTo>
                  <a:lnTo>
                    <a:pt x="82" y="1"/>
                  </a:lnTo>
                  <a:lnTo>
                    <a:pt x="78" y="4"/>
                  </a:lnTo>
                  <a:lnTo>
                    <a:pt x="75" y="9"/>
                  </a:lnTo>
                  <a:lnTo>
                    <a:pt x="73" y="13"/>
                  </a:lnTo>
                  <a:lnTo>
                    <a:pt x="73" y="19"/>
                  </a:lnTo>
                  <a:lnTo>
                    <a:pt x="75" y="24"/>
                  </a:lnTo>
                  <a:lnTo>
                    <a:pt x="114" y="97"/>
                  </a:lnTo>
                  <a:lnTo>
                    <a:pt x="42" y="97"/>
                  </a:lnTo>
                  <a:lnTo>
                    <a:pt x="25" y="102"/>
                  </a:lnTo>
                  <a:lnTo>
                    <a:pt x="13" y="111"/>
                  </a:lnTo>
                  <a:lnTo>
                    <a:pt x="4" y="126"/>
                  </a:lnTo>
                  <a:lnTo>
                    <a:pt x="0" y="144"/>
                  </a:lnTo>
                  <a:lnTo>
                    <a:pt x="0" y="369"/>
                  </a:lnTo>
                  <a:lnTo>
                    <a:pt x="4" y="387"/>
                  </a:lnTo>
                  <a:lnTo>
                    <a:pt x="13" y="400"/>
                  </a:lnTo>
                  <a:lnTo>
                    <a:pt x="25" y="411"/>
                  </a:lnTo>
                  <a:lnTo>
                    <a:pt x="42" y="414"/>
                  </a:lnTo>
                  <a:lnTo>
                    <a:pt x="189" y="414"/>
                  </a:lnTo>
                  <a:lnTo>
                    <a:pt x="189" y="375"/>
                  </a:lnTo>
                  <a:lnTo>
                    <a:pt x="49" y="375"/>
                  </a:lnTo>
                  <a:close/>
                </a:path>
              </a:pathLst>
            </a:custGeom>
            <a:grpFill/>
            <a:ln w="0">
              <a:noFill/>
              <a:prstDash val="solid"/>
              <a:round/>
              <a:headEnd/>
              <a:tailEnd/>
            </a:ln>
            <a:effectLst/>
          </p:spPr>
          <p:txBody>
            <a:bodyPr/>
            <a:lstStyle/>
            <a:p>
              <a:pPr defTabSz="1371600">
                <a:defRPr/>
              </a:pPr>
              <a:endParaRPr lang="en-US" sz="2700"/>
            </a:p>
          </p:txBody>
        </p:sp>
        <p:sp>
          <p:nvSpPr>
            <p:cNvPr id="120" name="Freeform 222">
              <a:extLst>
                <a:ext uri="{FF2B5EF4-FFF2-40B4-BE49-F238E27FC236}">
                  <a16:creationId xmlns:a16="http://schemas.microsoft.com/office/drawing/2014/main" id="{F9B6D93D-F4AF-5D3A-6670-0B53DE702DCD}"/>
                </a:ext>
              </a:extLst>
            </p:cNvPr>
            <p:cNvSpPr>
              <a:spLocks/>
            </p:cNvSpPr>
            <p:nvPr/>
          </p:nvSpPr>
          <p:spPr bwMode="gray">
            <a:xfrm>
              <a:off x="2600" y="2675"/>
              <a:ext cx="189" cy="414"/>
            </a:xfrm>
            <a:custGeom>
              <a:avLst/>
              <a:gdLst/>
              <a:ahLst/>
              <a:cxnLst>
                <a:cxn ang="0">
                  <a:pos x="189" y="369"/>
                </a:cxn>
                <a:cxn ang="0">
                  <a:pos x="189" y="144"/>
                </a:cxn>
                <a:cxn ang="0">
                  <a:pos x="186" y="126"/>
                </a:cxn>
                <a:cxn ang="0">
                  <a:pos x="177" y="111"/>
                </a:cxn>
                <a:cxn ang="0">
                  <a:pos x="163" y="102"/>
                </a:cxn>
                <a:cxn ang="0">
                  <a:pos x="147" y="97"/>
                </a:cxn>
                <a:cxn ang="0">
                  <a:pos x="75" y="97"/>
                </a:cxn>
                <a:cxn ang="0">
                  <a:pos x="114" y="24"/>
                </a:cxn>
                <a:cxn ang="0">
                  <a:pos x="115" y="19"/>
                </a:cxn>
                <a:cxn ang="0">
                  <a:pos x="115" y="13"/>
                </a:cxn>
                <a:cxn ang="0">
                  <a:pos x="114" y="9"/>
                </a:cxn>
                <a:cxn ang="0">
                  <a:pos x="111" y="4"/>
                </a:cxn>
                <a:cxn ang="0">
                  <a:pos x="106" y="1"/>
                </a:cxn>
                <a:cxn ang="0">
                  <a:pos x="102" y="0"/>
                </a:cxn>
                <a:cxn ang="0">
                  <a:pos x="97" y="0"/>
                </a:cxn>
                <a:cxn ang="0">
                  <a:pos x="91" y="1"/>
                </a:cxn>
                <a:cxn ang="0">
                  <a:pos x="87" y="4"/>
                </a:cxn>
                <a:cxn ang="0">
                  <a:pos x="84" y="7"/>
                </a:cxn>
                <a:cxn ang="0">
                  <a:pos x="37" y="97"/>
                </a:cxn>
                <a:cxn ang="0">
                  <a:pos x="0" y="97"/>
                </a:cxn>
                <a:cxn ang="0">
                  <a:pos x="0" y="138"/>
                </a:cxn>
                <a:cxn ang="0">
                  <a:pos x="139" y="138"/>
                </a:cxn>
                <a:cxn ang="0">
                  <a:pos x="142" y="139"/>
                </a:cxn>
                <a:cxn ang="0">
                  <a:pos x="145" y="141"/>
                </a:cxn>
                <a:cxn ang="0">
                  <a:pos x="147" y="145"/>
                </a:cxn>
                <a:cxn ang="0">
                  <a:pos x="147" y="150"/>
                </a:cxn>
                <a:cxn ang="0">
                  <a:pos x="147" y="363"/>
                </a:cxn>
                <a:cxn ang="0">
                  <a:pos x="147" y="367"/>
                </a:cxn>
                <a:cxn ang="0">
                  <a:pos x="145" y="370"/>
                </a:cxn>
                <a:cxn ang="0">
                  <a:pos x="142" y="373"/>
                </a:cxn>
                <a:cxn ang="0">
                  <a:pos x="139" y="375"/>
                </a:cxn>
                <a:cxn ang="0">
                  <a:pos x="0" y="375"/>
                </a:cxn>
                <a:cxn ang="0">
                  <a:pos x="0" y="414"/>
                </a:cxn>
                <a:cxn ang="0">
                  <a:pos x="147" y="414"/>
                </a:cxn>
                <a:cxn ang="0">
                  <a:pos x="163" y="411"/>
                </a:cxn>
                <a:cxn ang="0">
                  <a:pos x="177" y="400"/>
                </a:cxn>
                <a:cxn ang="0">
                  <a:pos x="186" y="387"/>
                </a:cxn>
                <a:cxn ang="0">
                  <a:pos x="189" y="369"/>
                </a:cxn>
              </a:cxnLst>
              <a:rect l="0" t="0" r="r" b="b"/>
              <a:pathLst>
                <a:path w="189" h="414">
                  <a:moveTo>
                    <a:pt x="189" y="369"/>
                  </a:moveTo>
                  <a:lnTo>
                    <a:pt x="189" y="144"/>
                  </a:lnTo>
                  <a:lnTo>
                    <a:pt x="186" y="126"/>
                  </a:lnTo>
                  <a:lnTo>
                    <a:pt x="177" y="111"/>
                  </a:lnTo>
                  <a:lnTo>
                    <a:pt x="163" y="102"/>
                  </a:lnTo>
                  <a:lnTo>
                    <a:pt x="147" y="97"/>
                  </a:lnTo>
                  <a:lnTo>
                    <a:pt x="75" y="97"/>
                  </a:lnTo>
                  <a:lnTo>
                    <a:pt x="114" y="24"/>
                  </a:lnTo>
                  <a:lnTo>
                    <a:pt x="115" y="19"/>
                  </a:lnTo>
                  <a:lnTo>
                    <a:pt x="115" y="13"/>
                  </a:lnTo>
                  <a:lnTo>
                    <a:pt x="114" y="9"/>
                  </a:lnTo>
                  <a:lnTo>
                    <a:pt x="111" y="4"/>
                  </a:lnTo>
                  <a:lnTo>
                    <a:pt x="106" y="1"/>
                  </a:lnTo>
                  <a:lnTo>
                    <a:pt x="102" y="0"/>
                  </a:lnTo>
                  <a:lnTo>
                    <a:pt x="97" y="0"/>
                  </a:lnTo>
                  <a:lnTo>
                    <a:pt x="91" y="1"/>
                  </a:lnTo>
                  <a:lnTo>
                    <a:pt x="87" y="4"/>
                  </a:lnTo>
                  <a:lnTo>
                    <a:pt x="84" y="7"/>
                  </a:lnTo>
                  <a:lnTo>
                    <a:pt x="37" y="97"/>
                  </a:lnTo>
                  <a:lnTo>
                    <a:pt x="0" y="97"/>
                  </a:lnTo>
                  <a:lnTo>
                    <a:pt x="0" y="138"/>
                  </a:lnTo>
                  <a:lnTo>
                    <a:pt x="139" y="138"/>
                  </a:lnTo>
                  <a:lnTo>
                    <a:pt x="142" y="139"/>
                  </a:lnTo>
                  <a:lnTo>
                    <a:pt x="145" y="141"/>
                  </a:lnTo>
                  <a:lnTo>
                    <a:pt x="147" y="145"/>
                  </a:lnTo>
                  <a:lnTo>
                    <a:pt x="147" y="150"/>
                  </a:lnTo>
                  <a:lnTo>
                    <a:pt x="147" y="363"/>
                  </a:lnTo>
                  <a:lnTo>
                    <a:pt x="147" y="367"/>
                  </a:lnTo>
                  <a:lnTo>
                    <a:pt x="145" y="370"/>
                  </a:lnTo>
                  <a:lnTo>
                    <a:pt x="142" y="373"/>
                  </a:lnTo>
                  <a:lnTo>
                    <a:pt x="139" y="375"/>
                  </a:lnTo>
                  <a:lnTo>
                    <a:pt x="0" y="375"/>
                  </a:lnTo>
                  <a:lnTo>
                    <a:pt x="0" y="414"/>
                  </a:lnTo>
                  <a:lnTo>
                    <a:pt x="147" y="414"/>
                  </a:lnTo>
                  <a:lnTo>
                    <a:pt x="163" y="411"/>
                  </a:lnTo>
                  <a:lnTo>
                    <a:pt x="177" y="400"/>
                  </a:lnTo>
                  <a:lnTo>
                    <a:pt x="186" y="387"/>
                  </a:lnTo>
                  <a:lnTo>
                    <a:pt x="189" y="369"/>
                  </a:lnTo>
                  <a:close/>
                </a:path>
              </a:pathLst>
            </a:custGeom>
            <a:grpFill/>
            <a:ln w="0">
              <a:noFill/>
              <a:prstDash val="solid"/>
              <a:round/>
              <a:headEnd/>
              <a:tailEnd/>
            </a:ln>
            <a:effectLst/>
          </p:spPr>
          <p:txBody>
            <a:bodyPr/>
            <a:lstStyle/>
            <a:p>
              <a:pPr defTabSz="1371600">
                <a:defRPr/>
              </a:pPr>
              <a:endParaRPr lang="en-US" sz="2700"/>
            </a:p>
          </p:txBody>
        </p:sp>
      </p:grpSp>
      <p:sp>
        <p:nvSpPr>
          <p:cNvPr id="55321" name="Freeform 60">
            <a:extLst>
              <a:ext uri="{FF2B5EF4-FFF2-40B4-BE49-F238E27FC236}">
                <a16:creationId xmlns:a16="http://schemas.microsoft.com/office/drawing/2014/main" id="{7E9A49B5-6076-6946-2EBC-109160838C03}"/>
              </a:ext>
            </a:extLst>
          </p:cNvPr>
          <p:cNvSpPr>
            <a:spLocks noEditPoints="1"/>
          </p:cNvSpPr>
          <p:nvPr/>
        </p:nvSpPr>
        <p:spPr bwMode="auto">
          <a:xfrm>
            <a:off x="1993107" y="4331495"/>
            <a:ext cx="702468" cy="711993"/>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VN" sz="2700"/>
          </a:p>
        </p:txBody>
      </p:sp>
      <p:grpSp>
        <p:nvGrpSpPr>
          <p:cNvPr id="122" name="Group 334">
            <a:extLst>
              <a:ext uri="{FF2B5EF4-FFF2-40B4-BE49-F238E27FC236}">
                <a16:creationId xmlns:a16="http://schemas.microsoft.com/office/drawing/2014/main" id="{70F9A62A-EC8A-977C-35FE-7635D06002A5}"/>
              </a:ext>
            </a:extLst>
          </p:cNvPr>
          <p:cNvGrpSpPr/>
          <p:nvPr/>
        </p:nvGrpSpPr>
        <p:grpSpPr>
          <a:xfrm>
            <a:off x="1925558" y="7511353"/>
            <a:ext cx="837638" cy="812150"/>
            <a:chOff x="190501" y="7938"/>
            <a:chExt cx="2879725" cy="2830512"/>
          </a:xfrm>
          <a:solidFill>
            <a:srgbClr val="FFFFFF"/>
          </a:solidFill>
        </p:grpSpPr>
        <p:sp>
          <p:nvSpPr>
            <p:cNvPr id="123" name="Freeform 5">
              <a:extLst>
                <a:ext uri="{FF2B5EF4-FFF2-40B4-BE49-F238E27FC236}">
                  <a16:creationId xmlns:a16="http://schemas.microsoft.com/office/drawing/2014/main" id="{A8B43FD4-2F1A-FBF0-20DE-9FB8AACD9D1A}"/>
                </a:ext>
              </a:extLst>
            </p:cNvPr>
            <p:cNvSpPr>
              <a:spLocks/>
            </p:cNvSpPr>
            <p:nvPr/>
          </p:nvSpPr>
          <p:spPr bwMode="auto">
            <a:xfrm>
              <a:off x="484188" y="1584325"/>
              <a:ext cx="1298575" cy="1254125"/>
            </a:xfrm>
            <a:custGeom>
              <a:avLst/>
              <a:gdLst/>
              <a:ahLst/>
              <a:cxnLst>
                <a:cxn ang="0">
                  <a:pos x="43" y="131"/>
                </a:cxn>
                <a:cxn ang="0">
                  <a:pos x="43" y="83"/>
                </a:cxn>
                <a:cxn ang="0">
                  <a:pos x="78" y="41"/>
                </a:cxn>
                <a:cxn ang="0">
                  <a:pos x="92" y="86"/>
                </a:cxn>
                <a:cxn ang="0">
                  <a:pos x="90" y="26"/>
                </a:cxn>
                <a:cxn ang="0">
                  <a:pos x="156" y="34"/>
                </a:cxn>
                <a:cxn ang="0">
                  <a:pos x="173" y="5"/>
                </a:cxn>
                <a:cxn ang="0">
                  <a:pos x="211" y="0"/>
                </a:cxn>
                <a:cxn ang="0">
                  <a:pos x="206" y="24"/>
                </a:cxn>
                <a:cxn ang="0">
                  <a:pos x="258" y="31"/>
                </a:cxn>
                <a:cxn ang="0">
                  <a:pos x="261" y="48"/>
                </a:cxn>
                <a:cxn ang="0">
                  <a:pos x="301" y="67"/>
                </a:cxn>
                <a:cxn ang="0">
                  <a:pos x="351" y="36"/>
                </a:cxn>
                <a:cxn ang="0">
                  <a:pos x="386" y="43"/>
                </a:cxn>
                <a:cxn ang="0">
                  <a:pos x="429" y="95"/>
                </a:cxn>
                <a:cxn ang="0">
                  <a:pos x="408" y="138"/>
                </a:cxn>
                <a:cxn ang="0">
                  <a:pos x="448" y="119"/>
                </a:cxn>
                <a:cxn ang="0">
                  <a:pos x="474" y="150"/>
                </a:cxn>
                <a:cxn ang="0">
                  <a:pos x="498" y="105"/>
                </a:cxn>
                <a:cxn ang="0">
                  <a:pos x="543" y="100"/>
                </a:cxn>
                <a:cxn ang="0">
                  <a:pos x="552" y="136"/>
                </a:cxn>
                <a:cxn ang="0">
                  <a:pos x="579" y="105"/>
                </a:cxn>
                <a:cxn ang="0">
                  <a:pos x="647" y="76"/>
                </a:cxn>
                <a:cxn ang="0">
                  <a:pos x="692" y="100"/>
                </a:cxn>
                <a:cxn ang="0">
                  <a:pos x="747" y="102"/>
                </a:cxn>
                <a:cxn ang="0">
                  <a:pos x="768" y="159"/>
                </a:cxn>
                <a:cxn ang="0">
                  <a:pos x="733" y="247"/>
                </a:cxn>
                <a:cxn ang="0">
                  <a:pos x="780" y="363"/>
                </a:cxn>
                <a:cxn ang="0">
                  <a:pos x="766" y="404"/>
                </a:cxn>
                <a:cxn ang="0">
                  <a:pos x="697" y="482"/>
                </a:cxn>
                <a:cxn ang="0">
                  <a:pos x="723" y="517"/>
                </a:cxn>
                <a:cxn ang="0">
                  <a:pos x="726" y="555"/>
                </a:cxn>
                <a:cxn ang="0">
                  <a:pos x="707" y="589"/>
                </a:cxn>
                <a:cxn ang="0">
                  <a:pos x="718" y="610"/>
                </a:cxn>
                <a:cxn ang="0">
                  <a:pos x="657" y="624"/>
                </a:cxn>
                <a:cxn ang="0">
                  <a:pos x="718" y="646"/>
                </a:cxn>
                <a:cxn ang="0">
                  <a:pos x="697" y="667"/>
                </a:cxn>
                <a:cxn ang="0">
                  <a:pos x="645" y="643"/>
                </a:cxn>
                <a:cxn ang="0">
                  <a:pos x="557" y="605"/>
                </a:cxn>
                <a:cxn ang="0">
                  <a:pos x="519" y="548"/>
                </a:cxn>
                <a:cxn ang="0">
                  <a:pos x="548" y="610"/>
                </a:cxn>
                <a:cxn ang="0">
                  <a:pos x="645" y="686"/>
                </a:cxn>
                <a:cxn ang="0">
                  <a:pos x="747" y="733"/>
                </a:cxn>
                <a:cxn ang="0">
                  <a:pos x="766" y="769"/>
                </a:cxn>
                <a:cxn ang="0">
                  <a:pos x="818" y="769"/>
                </a:cxn>
                <a:cxn ang="0">
                  <a:pos x="747" y="790"/>
                </a:cxn>
                <a:cxn ang="0">
                  <a:pos x="586" y="733"/>
                </a:cxn>
                <a:cxn ang="0">
                  <a:pos x="422" y="589"/>
                </a:cxn>
                <a:cxn ang="0">
                  <a:pos x="367" y="510"/>
                </a:cxn>
                <a:cxn ang="0">
                  <a:pos x="263" y="487"/>
                </a:cxn>
                <a:cxn ang="0">
                  <a:pos x="107" y="373"/>
                </a:cxn>
                <a:cxn ang="0">
                  <a:pos x="97" y="335"/>
                </a:cxn>
                <a:cxn ang="0">
                  <a:pos x="71" y="304"/>
                </a:cxn>
                <a:cxn ang="0">
                  <a:pos x="64" y="190"/>
                </a:cxn>
                <a:cxn ang="0">
                  <a:pos x="0" y="114"/>
                </a:cxn>
                <a:cxn ang="0">
                  <a:pos x="43" y="131"/>
                </a:cxn>
              </a:cxnLst>
              <a:rect l="0" t="0" r="r" b="b"/>
              <a:pathLst>
                <a:path w="818" h="790">
                  <a:moveTo>
                    <a:pt x="43" y="131"/>
                  </a:moveTo>
                  <a:lnTo>
                    <a:pt x="43" y="83"/>
                  </a:lnTo>
                  <a:lnTo>
                    <a:pt x="78" y="41"/>
                  </a:lnTo>
                  <a:lnTo>
                    <a:pt x="92" y="86"/>
                  </a:lnTo>
                  <a:lnTo>
                    <a:pt x="90" y="26"/>
                  </a:lnTo>
                  <a:lnTo>
                    <a:pt x="156" y="34"/>
                  </a:lnTo>
                  <a:lnTo>
                    <a:pt x="173" y="5"/>
                  </a:lnTo>
                  <a:lnTo>
                    <a:pt x="211" y="0"/>
                  </a:lnTo>
                  <a:lnTo>
                    <a:pt x="206" y="24"/>
                  </a:lnTo>
                  <a:lnTo>
                    <a:pt x="258" y="31"/>
                  </a:lnTo>
                  <a:lnTo>
                    <a:pt x="261" y="48"/>
                  </a:lnTo>
                  <a:lnTo>
                    <a:pt x="301" y="67"/>
                  </a:lnTo>
                  <a:lnTo>
                    <a:pt x="351" y="36"/>
                  </a:lnTo>
                  <a:lnTo>
                    <a:pt x="386" y="43"/>
                  </a:lnTo>
                  <a:lnTo>
                    <a:pt x="429" y="95"/>
                  </a:lnTo>
                  <a:lnTo>
                    <a:pt x="408" y="138"/>
                  </a:lnTo>
                  <a:lnTo>
                    <a:pt x="448" y="119"/>
                  </a:lnTo>
                  <a:lnTo>
                    <a:pt x="474" y="150"/>
                  </a:lnTo>
                  <a:lnTo>
                    <a:pt x="498" y="105"/>
                  </a:lnTo>
                  <a:lnTo>
                    <a:pt x="543" y="100"/>
                  </a:lnTo>
                  <a:lnTo>
                    <a:pt x="552" y="136"/>
                  </a:lnTo>
                  <a:lnTo>
                    <a:pt x="579" y="105"/>
                  </a:lnTo>
                  <a:lnTo>
                    <a:pt x="647" y="76"/>
                  </a:lnTo>
                  <a:lnTo>
                    <a:pt x="692" y="100"/>
                  </a:lnTo>
                  <a:lnTo>
                    <a:pt x="747" y="102"/>
                  </a:lnTo>
                  <a:lnTo>
                    <a:pt x="768" y="159"/>
                  </a:lnTo>
                  <a:lnTo>
                    <a:pt x="733" y="247"/>
                  </a:lnTo>
                  <a:lnTo>
                    <a:pt x="780" y="363"/>
                  </a:lnTo>
                  <a:lnTo>
                    <a:pt x="766" y="404"/>
                  </a:lnTo>
                  <a:lnTo>
                    <a:pt x="697" y="482"/>
                  </a:lnTo>
                  <a:lnTo>
                    <a:pt x="723" y="517"/>
                  </a:lnTo>
                  <a:lnTo>
                    <a:pt x="726" y="555"/>
                  </a:lnTo>
                  <a:lnTo>
                    <a:pt x="707" y="589"/>
                  </a:lnTo>
                  <a:lnTo>
                    <a:pt x="718" y="610"/>
                  </a:lnTo>
                  <a:lnTo>
                    <a:pt x="657" y="624"/>
                  </a:lnTo>
                  <a:lnTo>
                    <a:pt x="718" y="646"/>
                  </a:lnTo>
                  <a:lnTo>
                    <a:pt x="697" y="667"/>
                  </a:lnTo>
                  <a:lnTo>
                    <a:pt x="645" y="643"/>
                  </a:lnTo>
                  <a:lnTo>
                    <a:pt x="557" y="605"/>
                  </a:lnTo>
                  <a:lnTo>
                    <a:pt x="519" y="548"/>
                  </a:lnTo>
                  <a:lnTo>
                    <a:pt x="548" y="610"/>
                  </a:lnTo>
                  <a:lnTo>
                    <a:pt x="645" y="686"/>
                  </a:lnTo>
                  <a:lnTo>
                    <a:pt x="747" y="733"/>
                  </a:lnTo>
                  <a:lnTo>
                    <a:pt x="766" y="769"/>
                  </a:lnTo>
                  <a:lnTo>
                    <a:pt x="818" y="769"/>
                  </a:lnTo>
                  <a:lnTo>
                    <a:pt x="747" y="790"/>
                  </a:lnTo>
                  <a:lnTo>
                    <a:pt x="586" y="733"/>
                  </a:lnTo>
                  <a:lnTo>
                    <a:pt x="422" y="589"/>
                  </a:lnTo>
                  <a:lnTo>
                    <a:pt x="367" y="510"/>
                  </a:lnTo>
                  <a:lnTo>
                    <a:pt x="263" y="487"/>
                  </a:lnTo>
                  <a:lnTo>
                    <a:pt x="107" y="373"/>
                  </a:lnTo>
                  <a:lnTo>
                    <a:pt x="97" y="335"/>
                  </a:lnTo>
                  <a:lnTo>
                    <a:pt x="71" y="304"/>
                  </a:lnTo>
                  <a:lnTo>
                    <a:pt x="64" y="190"/>
                  </a:lnTo>
                  <a:lnTo>
                    <a:pt x="0" y="114"/>
                  </a:lnTo>
                  <a:lnTo>
                    <a:pt x="43" y="131"/>
                  </a:lnTo>
                  <a:close/>
                </a:path>
              </a:pathLst>
            </a:custGeom>
            <a:grpFill/>
            <a:ln w="9525">
              <a:noFill/>
              <a:round/>
              <a:headEnd/>
              <a:tailEnd/>
            </a:ln>
          </p:spPr>
          <p:txBody>
            <a:bodyPr/>
            <a:lstStyle/>
            <a:p>
              <a:pPr defTabSz="1371600">
                <a:defRPr/>
              </a:pPr>
              <a:endParaRPr lang="en-US" sz="2700"/>
            </a:p>
          </p:txBody>
        </p:sp>
        <p:sp>
          <p:nvSpPr>
            <p:cNvPr id="124" name="Freeform 6">
              <a:extLst>
                <a:ext uri="{FF2B5EF4-FFF2-40B4-BE49-F238E27FC236}">
                  <a16:creationId xmlns:a16="http://schemas.microsoft.com/office/drawing/2014/main" id="{744DA1DE-8115-3E2B-BE29-CB5DB503FA9E}"/>
                </a:ext>
              </a:extLst>
            </p:cNvPr>
            <p:cNvSpPr>
              <a:spLocks/>
            </p:cNvSpPr>
            <p:nvPr/>
          </p:nvSpPr>
          <p:spPr bwMode="auto">
            <a:xfrm>
              <a:off x="1357313" y="7938"/>
              <a:ext cx="1712913" cy="1809750"/>
            </a:xfrm>
            <a:custGeom>
              <a:avLst/>
              <a:gdLst/>
              <a:ahLst/>
              <a:cxnLst>
                <a:cxn ang="0">
                  <a:pos x="7" y="22"/>
                </a:cxn>
                <a:cxn ang="0">
                  <a:pos x="42" y="20"/>
                </a:cxn>
                <a:cxn ang="0">
                  <a:pos x="52" y="42"/>
                </a:cxn>
                <a:cxn ang="0">
                  <a:pos x="0" y="36"/>
                </a:cxn>
                <a:cxn ang="0">
                  <a:pos x="20" y="55"/>
                </a:cxn>
                <a:cxn ang="0">
                  <a:pos x="41" y="51"/>
                </a:cxn>
                <a:cxn ang="0">
                  <a:pos x="83" y="55"/>
                </a:cxn>
                <a:cxn ang="0">
                  <a:pos x="67" y="82"/>
                </a:cxn>
                <a:cxn ang="0">
                  <a:pos x="83" y="97"/>
                </a:cxn>
                <a:cxn ang="0">
                  <a:pos x="114" y="76"/>
                </a:cxn>
                <a:cxn ang="0">
                  <a:pos x="120" y="39"/>
                </a:cxn>
                <a:cxn ang="0">
                  <a:pos x="177" y="59"/>
                </a:cxn>
                <a:cxn ang="0">
                  <a:pos x="196" y="49"/>
                </a:cxn>
                <a:cxn ang="0">
                  <a:pos x="211" y="49"/>
                </a:cxn>
                <a:cxn ang="0">
                  <a:pos x="248" y="66"/>
                </a:cxn>
                <a:cxn ang="0">
                  <a:pos x="227" y="78"/>
                </a:cxn>
                <a:cxn ang="0">
                  <a:pos x="174" y="68"/>
                </a:cxn>
                <a:cxn ang="0">
                  <a:pos x="126" y="77"/>
                </a:cxn>
                <a:cxn ang="0">
                  <a:pos x="99" y="101"/>
                </a:cxn>
                <a:cxn ang="0">
                  <a:pos x="114" y="137"/>
                </a:cxn>
                <a:cxn ang="0">
                  <a:pos x="97" y="165"/>
                </a:cxn>
                <a:cxn ang="0">
                  <a:pos x="98" y="199"/>
                </a:cxn>
                <a:cxn ang="0">
                  <a:pos x="129" y="231"/>
                </a:cxn>
                <a:cxn ang="0">
                  <a:pos x="141" y="262"/>
                </a:cxn>
                <a:cxn ang="0">
                  <a:pos x="180" y="274"/>
                </a:cxn>
                <a:cxn ang="0">
                  <a:pos x="232" y="285"/>
                </a:cxn>
                <a:cxn ang="0">
                  <a:pos x="245" y="266"/>
                </a:cxn>
                <a:cxn ang="0">
                  <a:pos x="267" y="253"/>
                </a:cxn>
                <a:cxn ang="0">
                  <a:pos x="271" y="245"/>
                </a:cxn>
                <a:cxn ang="0">
                  <a:pos x="301" y="246"/>
                </a:cxn>
                <a:cxn ang="0">
                  <a:pos x="326" y="248"/>
                </a:cxn>
                <a:cxn ang="0">
                  <a:pos x="360" y="294"/>
                </a:cxn>
                <a:cxn ang="0">
                  <a:pos x="380" y="384"/>
                </a:cxn>
                <a:cxn ang="0">
                  <a:pos x="409" y="481"/>
                </a:cxn>
                <a:cxn ang="0">
                  <a:pos x="418" y="259"/>
                </a:cxn>
              </a:cxnLst>
              <a:rect l="0" t="0" r="r" b="b"/>
              <a:pathLst>
                <a:path w="455" h="481">
                  <a:moveTo>
                    <a:pt x="21" y="12"/>
                  </a:moveTo>
                  <a:cubicBezTo>
                    <a:pt x="7" y="22"/>
                    <a:pt x="7" y="22"/>
                    <a:pt x="7" y="22"/>
                  </a:cubicBezTo>
                  <a:cubicBezTo>
                    <a:pt x="29" y="25"/>
                    <a:pt x="29" y="25"/>
                    <a:pt x="29" y="25"/>
                  </a:cubicBezTo>
                  <a:cubicBezTo>
                    <a:pt x="42" y="20"/>
                    <a:pt x="42" y="20"/>
                    <a:pt x="42" y="20"/>
                  </a:cubicBezTo>
                  <a:cubicBezTo>
                    <a:pt x="65" y="24"/>
                    <a:pt x="65" y="24"/>
                    <a:pt x="65" y="24"/>
                  </a:cubicBezTo>
                  <a:cubicBezTo>
                    <a:pt x="52" y="42"/>
                    <a:pt x="52" y="42"/>
                    <a:pt x="52" y="42"/>
                  </a:cubicBezTo>
                  <a:cubicBezTo>
                    <a:pt x="26" y="37"/>
                    <a:pt x="26" y="37"/>
                    <a:pt x="26" y="37"/>
                  </a:cubicBezTo>
                  <a:cubicBezTo>
                    <a:pt x="0" y="36"/>
                    <a:pt x="0" y="36"/>
                    <a:pt x="0" y="36"/>
                  </a:cubicBezTo>
                  <a:cubicBezTo>
                    <a:pt x="1" y="47"/>
                    <a:pt x="1" y="47"/>
                    <a:pt x="1" y="47"/>
                  </a:cubicBezTo>
                  <a:cubicBezTo>
                    <a:pt x="20" y="55"/>
                    <a:pt x="20" y="55"/>
                    <a:pt x="20" y="55"/>
                  </a:cubicBezTo>
                  <a:cubicBezTo>
                    <a:pt x="30" y="48"/>
                    <a:pt x="30" y="48"/>
                    <a:pt x="30" y="48"/>
                  </a:cubicBezTo>
                  <a:cubicBezTo>
                    <a:pt x="41" y="51"/>
                    <a:pt x="41" y="51"/>
                    <a:pt x="41" y="51"/>
                  </a:cubicBezTo>
                  <a:cubicBezTo>
                    <a:pt x="59" y="42"/>
                    <a:pt x="59" y="42"/>
                    <a:pt x="59" y="42"/>
                  </a:cubicBezTo>
                  <a:cubicBezTo>
                    <a:pt x="83" y="55"/>
                    <a:pt x="83" y="55"/>
                    <a:pt x="83" y="55"/>
                  </a:cubicBezTo>
                  <a:cubicBezTo>
                    <a:pt x="52" y="74"/>
                    <a:pt x="52" y="74"/>
                    <a:pt x="52" y="74"/>
                  </a:cubicBezTo>
                  <a:cubicBezTo>
                    <a:pt x="67" y="82"/>
                    <a:pt x="67" y="82"/>
                    <a:pt x="67" y="82"/>
                  </a:cubicBezTo>
                  <a:cubicBezTo>
                    <a:pt x="67" y="90"/>
                    <a:pt x="67" y="90"/>
                    <a:pt x="67" y="90"/>
                  </a:cubicBezTo>
                  <a:cubicBezTo>
                    <a:pt x="83" y="97"/>
                    <a:pt x="83" y="97"/>
                    <a:pt x="83" y="97"/>
                  </a:cubicBezTo>
                  <a:cubicBezTo>
                    <a:pt x="106" y="91"/>
                    <a:pt x="106" y="91"/>
                    <a:pt x="106" y="91"/>
                  </a:cubicBezTo>
                  <a:cubicBezTo>
                    <a:pt x="114" y="76"/>
                    <a:pt x="114" y="76"/>
                    <a:pt x="114" y="76"/>
                  </a:cubicBezTo>
                  <a:cubicBezTo>
                    <a:pt x="99" y="58"/>
                    <a:pt x="99" y="58"/>
                    <a:pt x="99" y="58"/>
                  </a:cubicBezTo>
                  <a:cubicBezTo>
                    <a:pt x="120" y="39"/>
                    <a:pt x="120" y="39"/>
                    <a:pt x="120" y="39"/>
                  </a:cubicBezTo>
                  <a:cubicBezTo>
                    <a:pt x="163" y="41"/>
                    <a:pt x="163" y="41"/>
                    <a:pt x="163" y="41"/>
                  </a:cubicBezTo>
                  <a:cubicBezTo>
                    <a:pt x="177" y="59"/>
                    <a:pt x="177" y="59"/>
                    <a:pt x="177" y="59"/>
                  </a:cubicBezTo>
                  <a:cubicBezTo>
                    <a:pt x="177" y="42"/>
                    <a:pt x="177" y="42"/>
                    <a:pt x="177" y="42"/>
                  </a:cubicBezTo>
                  <a:cubicBezTo>
                    <a:pt x="196" y="49"/>
                    <a:pt x="196" y="49"/>
                    <a:pt x="196" y="49"/>
                  </a:cubicBezTo>
                  <a:cubicBezTo>
                    <a:pt x="184" y="36"/>
                    <a:pt x="184" y="36"/>
                    <a:pt x="184" y="36"/>
                  </a:cubicBezTo>
                  <a:cubicBezTo>
                    <a:pt x="211" y="49"/>
                    <a:pt x="211" y="49"/>
                    <a:pt x="211" y="49"/>
                  </a:cubicBezTo>
                  <a:cubicBezTo>
                    <a:pt x="224" y="48"/>
                    <a:pt x="224" y="48"/>
                    <a:pt x="224" y="48"/>
                  </a:cubicBezTo>
                  <a:cubicBezTo>
                    <a:pt x="248" y="66"/>
                    <a:pt x="248" y="66"/>
                    <a:pt x="248" y="66"/>
                  </a:cubicBezTo>
                  <a:cubicBezTo>
                    <a:pt x="220" y="69"/>
                    <a:pt x="220" y="69"/>
                    <a:pt x="220" y="69"/>
                  </a:cubicBezTo>
                  <a:cubicBezTo>
                    <a:pt x="227" y="78"/>
                    <a:pt x="227" y="78"/>
                    <a:pt x="227" y="78"/>
                  </a:cubicBezTo>
                  <a:cubicBezTo>
                    <a:pt x="178" y="78"/>
                    <a:pt x="178" y="78"/>
                    <a:pt x="178" y="78"/>
                  </a:cubicBezTo>
                  <a:cubicBezTo>
                    <a:pt x="174" y="68"/>
                    <a:pt x="174" y="68"/>
                    <a:pt x="174" y="68"/>
                  </a:cubicBezTo>
                  <a:cubicBezTo>
                    <a:pt x="160" y="63"/>
                    <a:pt x="160" y="63"/>
                    <a:pt x="160" y="63"/>
                  </a:cubicBezTo>
                  <a:cubicBezTo>
                    <a:pt x="126" y="77"/>
                    <a:pt x="126" y="77"/>
                    <a:pt x="126" y="77"/>
                  </a:cubicBezTo>
                  <a:cubicBezTo>
                    <a:pt x="127" y="87"/>
                    <a:pt x="127" y="87"/>
                    <a:pt x="127" y="87"/>
                  </a:cubicBezTo>
                  <a:cubicBezTo>
                    <a:pt x="99" y="101"/>
                    <a:pt x="99" y="101"/>
                    <a:pt x="99" y="101"/>
                  </a:cubicBezTo>
                  <a:cubicBezTo>
                    <a:pt x="96" y="116"/>
                    <a:pt x="96" y="116"/>
                    <a:pt x="96" y="116"/>
                  </a:cubicBezTo>
                  <a:cubicBezTo>
                    <a:pt x="114" y="137"/>
                    <a:pt x="114" y="137"/>
                    <a:pt x="114" y="137"/>
                  </a:cubicBezTo>
                  <a:cubicBezTo>
                    <a:pt x="97" y="147"/>
                    <a:pt x="97" y="147"/>
                    <a:pt x="97" y="147"/>
                  </a:cubicBezTo>
                  <a:cubicBezTo>
                    <a:pt x="97" y="165"/>
                    <a:pt x="97" y="165"/>
                    <a:pt x="97" y="165"/>
                  </a:cubicBezTo>
                  <a:cubicBezTo>
                    <a:pt x="105" y="173"/>
                    <a:pt x="105" y="173"/>
                    <a:pt x="105" y="173"/>
                  </a:cubicBezTo>
                  <a:cubicBezTo>
                    <a:pt x="98" y="199"/>
                    <a:pt x="98" y="199"/>
                    <a:pt x="98" y="199"/>
                  </a:cubicBezTo>
                  <a:cubicBezTo>
                    <a:pt x="114" y="209"/>
                    <a:pt x="114" y="209"/>
                    <a:pt x="114" y="209"/>
                  </a:cubicBezTo>
                  <a:cubicBezTo>
                    <a:pt x="129" y="231"/>
                    <a:pt x="129" y="231"/>
                    <a:pt x="129" y="231"/>
                  </a:cubicBezTo>
                  <a:cubicBezTo>
                    <a:pt x="127" y="246"/>
                    <a:pt x="127" y="246"/>
                    <a:pt x="127" y="246"/>
                  </a:cubicBezTo>
                  <a:cubicBezTo>
                    <a:pt x="141" y="262"/>
                    <a:pt x="141" y="262"/>
                    <a:pt x="141" y="262"/>
                  </a:cubicBezTo>
                  <a:cubicBezTo>
                    <a:pt x="157" y="260"/>
                    <a:pt x="157" y="260"/>
                    <a:pt x="157" y="260"/>
                  </a:cubicBezTo>
                  <a:cubicBezTo>
                    <a:pt x="180" y="274"/>
                    <a:pt x="180" y="274"/>
                    <a:pt x="180" y="274"/>
                  </a:cubicBezTo>
                  <a:cubicBezTo>
                    <a:pt x="211" y="282"/>
                    <a:pt x="211" y="282"/>
                    <a:pt x="211" y="282"/>
                  </a:cubicBezTo>
                  <a:cubicBezTo>
                    <a:pt x="232" y="285"/>
                    <a:pt x="232" y="285"/>
                    <a:pt x="232" y="285"/>
                  </a:cubicBezTo>
                  <a:cubicBezTo>
                    <a:pt x="235" y="273"/>
                    <a:pt x="235" y="273"/>
                    <a:pt x="235" y="273"/>
                  </a:cubicBezTo>
                  <a:cubicBezTo>
                    <a:pt x="245" y="266"/>
                    <a:pt x="245" y="266"/>
                    <a:pt x="245" y="266"/>
                  </a:cubicBezTo>
                  <a:cubicBezTo>
                    <a:pt x="261" y="266"/>
                    <a:pt x="261" y="266"/>
                    <a:pt x="261" y="266"/>
                  </a:cubicBezTo>
                  <a:cubicBezTo>
                    <a:pt x="267" y="253"/>
                    <a:pt x="267" y="253"/>
                    <a:pt x="267" y="253"/>
                  </a:cubicBezTo>
                  <a:cubicBezTo>
                    <a:pt x="255" y="233"/>
                    <a:pt x="255" y="233"/>
                    <a:pt x="255" y="233"/>
                  </a:cubicBezTo>
                  <a:cubicBezTo>
                    <a:pt x="271" y="245"/>
                    <a:pt x="271" y="245"/>
                    <a:pt x="271" y="245"/>
                  </a:cubicBezTo>
                  <a:cubicBezTo>
                    <a:pt x="283" y="233"/>
                    <a:pt x="283" y="233"/>
                    <a:pt x="283" y="233"/>
                  </a:cubicBezTo>
                  <a:cubicBezTo>
                    <a:pt x="301" y="246"/>
                    <a:pt x="301" y="246"/>
                    <a:pt x="301" y="246"/>
                  </a:cubicBezTo>
                  <a:cubicBezTo>
                    <a:pt x="310" y="235"/>
                    <a:pt x="310" y="235"/>
                    <a:pt x="310" y="235"/>
                  </a:cubicBezTo>
                  <a:cubicBezTo>
                    <a:pt x="326" y="248"/>
                    <a:pt x="326" y="248"/>
                    <a:pt x="326" y="248"/>
                  </a:cubicBezTo>
                  <a:cubicBezTo>
                    <a:pt x="332" y="282"/>
                    <a:pt x="332" y="282"/>
                    <a:pt x="332" y="282"/>
                  </a:cubicBezTo>
                  <a:cubicBezTo>
                    <a:pt x="360" y="294"/>
                    <a:pt x="360" y="294"/>
                    <a:pt x="360" y="294"/>
                  </a:cubicBezTo>
                  <a:cubicBezTo>
                    <a:pt x="384" y="340"/>
                    <a:pt x="384" y="340"/>
                    <a:pt x="384" y="340"/>
                  </a:cubicBezTo>
                  <a:cubicBezTo>
                    <a:pt x="380" y="384"/>
                    <a:pt x="380" y="384"/>
                    <a:pt x="380" y="384"/>
                  </a:cubicBezTo>
                  <a:cubicBezTo>
                    <a:pt x="400" y="412"/>
                    <a:pt x="400" y="412"/>
                    <a:pt x="400" y="412"/>
                  </a:cubicBezTo>
                  <a:cubicBezTo>
                    <a:pt x="409" y="481"/>
                    <a:pt x="409" y="481"/>
                    <a:pt x="409" y="481"/>
                  </a:cubicBezTo>
                  <a:cubicBezTo>
                    <a:pt x="432" y="456"/>
                    <a:pt x="432" y="456"/>
                    <a:pt x="432" y="456"/>
                  </a:cubicBezTo>
                  <a:cubicBezTo>
                    <a:pt x="432" y="456"/>
                    <a:pt x="455" y="347"/>
                    <a:pt x="418" y="259"/>
                  </a:cubicBezTo>
                  <a:cubicBezTo>
                    <a:pt x="380" y="170"/>
                    <a:pt x="285" y="0"/>
                    <a:pt x="21" y="12"/>
                  </a:cubicBezTo>
                  <a:close/>
                </a:path>
              </a:pathLst>
            </a:custGeom>
            <a:grpFill/>
            <a:ln w="9525">
              <a:noFill/>
              <a:round/>
              <a:headEnd/>
              <a:tailEnd/>
            </a:ln>
          </p:spPr>
          <p:txBody>
            <a:bodyPr/>
            <a:lstStyle/>
            <a:p>
              <a:pPr defTabSz="1371600">
                <a:defRPr/>
              </a:pPr>
              <a:endParaRPr lang="en-US" sz="2700"/>
            </a:p>
          </p:txBody>
        </p:sp>
        <p:sp>
          <p:nvSpPr>
            <p:cNvPr id="125" name="Freeform 7">
              <a:extLst>
                <a:ext uri="{FF2B5EF4-FFF2-40B4-BE49-F238E27FC236}">
                  <a16:creationId xmlns:a16="http://schemas.microsoft.com/office/drawing/2014/main" id="{88130EEF-756B-8481-ECED-28DD89BAEE3B}"/>
                </a:ext>
              </a:extLst>
            </p:cNvPr>
            <p:cNvSpPr>
              <a:spLocks/>
            </p:cNvSpPr>
            <p:nvPr/>
          </p:nvSpPr>
          <p:spPr bwMode="auto">
            <a:xfrm>
              <a:off x="190501" y="485775"/>
              <a:ext cx="617538" cy="1381125"/>
            </a:xfrm>
            <a:custGeom>
              <a:avLst/>
              <a:gdLst/>
              <a:ahLst/>
              <a:cxnLst>
                <a:cxn ang="0">
                  <a:pos x="76" y="46"/>
                </a:cxn>
                <a:cxn ang="0">
                  <a:pos x="76" y="70"/>
                </a:cxn>
                <a:cxn ang="0">
                  <a:pos x="90" y="38"/>
                </a:cxn>
                <a:cxn ang="0">
                  <a:pos x="102" y="34"/>
                </a:cxn>
                <a:cxn ang="0">
                  <a:pos x="110" y="6"/>
                </a:cxn>
                <a:cxn ang="0">
                  <a:pos x="123" y="4"/>
                </a:cxn>
                <a:cxn ang="0">
                  <a:pos x="124" y="12"/>
                </a:cxn>
                <a:cxn ang="0">
                  <a:pos x="137" y="0"/>
                </a:cxn>
                <a:cxn ang="0">
                  <a:pos x="132" y="19"/>
                </a:cxn>
                <a:cxn ang="0">
                  <a:pos x="146" y="8"/>
                </a:cxn>
                <a:cxn ang="0">
                  <a:pos x="145" y="25"/>
                </a:cxn>
                <a:cxn ang="0">
                  <a:pos x="164" y="32"/>
                </a:cxn>
                <a:cxn ang="0">
                  <a:pos x="147" y="46"/>
                </a:cxn>
                <a:cxn ang="0">
                  <a:pos x="137" y="44"/>
                </a:cxn>
                <a:cxn ang="0">
                  <a:pos x="135" y="32"/>
                </a:cxn>
                <a:cxn ang="0">
                  <a:pos x="111" y="41"/>
                </a:cxn>
                <a:cxn ang="0">
                  <a:pos x="94" y="75"/>
                </a:cxn>
                <a:cxn ang="0">
                  <a:pos x="130" y="52"/>
                </a:cxn>
                <a:cxn ang="0">
                  <a:pos x="135" y="60"/>
                </a:cxn>
                <a:cxn ang="0">
                  <a:pos x="114" y="67"/>
                </a:cxn>
                <a:cxn ang="0">
                  <a:pos x="110" y="82"/>
                </a:cxn>
                <a:cxn ang="0">
                  <a:pos x="100" y="79"/>
                </a:cxn>
                <a:cxn ang="0">
                  <a:pos x="90" y="94"/>
                </a:cxn>
                <a:cxn ang="0">
                  <a:pos x="91" y="106"/>
                </a:cxn>
                <a:cxn ang="0">
                  <a:pos x="74" y="126"/>
                </a:cxn>
                <a:cxn ang="0">
                  <a:pos x="71" y="153"/>
                </a:cxn>
                <a:cxn ang="0">
                  <a:pos x="52" y="185"/>
                </a:cxn>
                <a:cxn ang="0">
                  <a:pos x="58" y="231"/>
                </a:cxn>
                <a:cxn ang="0">
                  <a:pos x="48" y="205"/>
                </a:cxn>
                <a:cxn ang="0">
                  <a:pos x="35" y="205"/>
                </a:cxn>
                <a:cxn ang="0">
                  <a:pos x="20" y="229"/>
                </a:cxn>
                <a:cxn ang="0">
                  <a:pos x="20" y="285"/>
                </a:cxn>
                <a:cxn ang="0">
                  <a:pos x="32" y="310"/>
                </a:cxn>
                <a:cxn ang="0">
                  <a:pos x="36" y="277"/>
                </a:cxn>
                <a:cxn ang="0">
                  <a:pos x="45" y="269"/>
                </a:cxn>
                <a:cxn ang="0">
                  <a:pos x="42" y="310"/>
                </a:cxn>
                <a:cxn ang="0">
                  <a:pos x="61" y="304"/>
                </a:cxn>
                <a:cxn ang="0">
                  <a:pos x="65" y="331"/>
                </a:cxn>
                <a:cxn ang="0">
                  <a:pos x="74" y="350"/>
                </a:cxn>
                <a:cxn ang="0">
                  <a:pos x="92" y="350"/>
                </a:cxn>
                <a:cxn ang="0">
                  <a:pos x="89" y="367"/>
                </a:cxn>
                <a:cxn ang="0">
                  <a:pos x="65" y="351"/>
                </a:cxn>
                <a:cxn ang="0">
                  <a:pos x="50" y="326"/>
                </a:cxn>
                <a:cxn ang="0">
                  <a:pos x="41" y="331"/>
                </a:cxn>
                <a:cxn ang="0">
                  <a:pos x="31" y="320"/>
                </a:cxn>
                <a:cxn ang="0">
                  <a:pos x="27" y="327"/>
                </a:cxn>
                <a:cxn ang="0">
                  <a:pos x="18" y="309"/>
                </a:cxn>
                <a:cxn ang="0">
                  <a:pos x="36" y="132"/>
                </a:cxn>
                <a:cxn ang="0">
                  <a:pos x="76" y="46"/>
                </a:cxn>
              </a:cxnLst>
              <a:rect l="0" t="0" r="r" b="b"/>
              <a:pathLst>
                <a:path w="164" h="367">
                  <a:moveTo>
                    <a:pt x="76" y="46"/>
                  </a:moveTo>
                  <a:cubicBezTo>
                    <a:pt x="76" y="70"/>
                    <a:pt x="76" y="70"/>
                    <a:pt x="76" y="70"/>
                  </a:cubicBezTo>
                  <a:cubicBezTo>
                    <a:pt x="90" y="38"/>
                    <a:pt x="90" y="38"/>
                    <a:pt x="90" y="38"/>
                  </a:cubicBezTo>
                  <a:cubicBezTo>
                    <a:pt x="102" y="34"/>
                    <a:pt x="102" y="34"/>
                    <a:pt x="102" y="34"/>
                  </a:cubicBezTo>
                  <a:cubicBezTo>
                    <a:pt x="110" y="6"/>
                    <a:pt x="110" y="6"/>
                    <a:pt x="110" y="6"/>
                  </a:cubicBezTo>
                  <a:cubicBezTo>
                    <a:pt x="123" y="4"/>
                    <a:pt x="123" y="4"/>
                    <a:pt x="123" y="4"/>
                  </a:cubicBezTo>
                  <a:cubicBezTo>
                    <a:pt x="124" y="12"/>
                    <a:pt x="124" y="12"/>
                    <a:pt x="124" y="12"/>
                  </a:cubicBezTo>
                  <a:cubicBezTo>
                    <a:pt x="137" y="0"/>
                    <a:pt x="137" y="0"/>
                    <a:pt x="137" y="0"/>
                  </a:cubicBezTo>
                  <a:cubicBezTo>
                    <a:pt x="132" y="19"/>
                    <a:pt x="132" y="19"/>
                    <a:pt x="132" y="19"/>
                  </a:cubicBezTo>
                  <a:cubicBezTo>
                    <a:pt x="146" y="8"/>
                    <a:pt x="146" y="8"/>
                    <a:pt x="146" y="8"/>
                  </a:cubicBezTo>
                  <a:cubicBezTo>
                    <a:pt x="145" y="25"/>
                    <a:pt x="145" y="25"/>
                    <a:pt x="145" y="25"/>
                  </a:cubicBezTo>
                  <a:cubicBezTo>
                    <a:pt x="164" y="32"/>
                    <a:pt x="164" y="32"/>
                    <a:pt x="164" y="32"/>
                  </a:cubicBezTo>
                  <a:cubicBezTo>
                    <a:pt x="147" y="46"/>
                    <a:pt x="147" y="46"/>
                    <a:pt x="147" y="46"/>
                  </a:cubicBezTo>
                  <a:cubicBezTo>
                    <a:pt x="137" y="44"/>
                    <a:pt x="137" y="44"/>
                    <a:pt x="137" y="44"/>
                  </a:cubicBezTo>
                  <a:cubicBezTo>
                    <a:pt x="135" y="32"/>
                    <a:pt x="135" y="32"/>
                    <a:pt x="135" y="32"/>
                  </a:cubicBezTo>
                  <a:cubicBezTo>
                    <a:pt x="111" y="41"/>
                    <a:pt x="111" y="41"/>
                    <a:pt x="111" y="41"/>
                  </a:cubicBezTo>
                  <a:cubicBezTo>
                    <a:pt x="94" y="75"/>
                    <a:pt x="94" y="75"/>
                    <a:pt x="94" y="75"/>
                  </a:cubicBezTo>
                  <a:cubicBezTo>
                    <a:pt x="130" y="52"/>
                    <a:pt x="130" y="52"/>
                    <a:pt x="130" y="52"/>
                  </a:cubicBezTo>
                  <a:cubicBezTo>
                    <a:pt x="135" y="60"/>
                    <a:pt x="135" y="60"/>
                    <a:pt x="135" y="60"/>
                  </a:cubicBezTo>
                  <a:cubicBezTo>
                    <a:pt x="114" y="67"/>
                    <a:pt x="114" y="67"/>
                    <a:pt x="114" y="67"/>
                  </a:cubicBezTo>
                  <a:cubicBezTo>
                    <a:pt x="110" y="82"/>
                    <a:pt x="110" y="82"/>
                    <a:pt x="110" y="82"/>
                  </a:cubicBezTo>
                  <a:cubicBezTo>
                    <a:pt x="100" y="79"/>
                    <a:pt x="100" y="79"/>
                    <a:pt x="100" y="79"/>
                  </a:cubicBezTo>
                  <a:cubicBezTo>
                    <a:pt x="90" y="94"/>
                    <a:pt x="90" y="94"/>
                    <a:pt x="90" y="94"/>
                  </a:cubicBezTo>
                  <a:cubicBezTo>
                    <a:pt x="91" y="106"/>
                    <a:pt x="91" y="106"/>
                    <a:pt x="91" y="106"/>
                  </a:cubicBezTo>
                  <a:cubicBezTo>
                    <a:pt x="74" y="126"/>
                    <a:pt x="74" y="126"/>
                    <a:pt x="74" y="126"/>
                  </a:cubicBezTo>
                  <a:cubicBezTo>
                    <a:pt x="71" y="153"/>
                    <a:pt x="71" y="153"/>
                    <a:pt x="71" y="153"/>
                  </a:cubicBezTo>
                  <a:cubicBezTo>
                    <a:pt x="52" y="185"/>
                    <a:pt x="52" y="185"/>
                    <a:pt x="52" y="185"/>
                  </a:cubicBezTo>
                  <a:cubicBezTo>
                    <a:pt x="58" y="231"/>
                    <a:pt x="58" y="231"/>
                    <a:pt x="58" y="231"/>
                  </a:cubicBezTo>
                  <a:cubicBezTo>
                    <a:pt x="48" y="205"/>
                    <a:pt x="48" y="205"/>
                    <a:pt x="48" y="205"/>
                  </a:cubicBezTo>
                  <a:cubicBezTo>
                    <a:pt x="35" y="205"/>
                    <a:pt x="35" y="205"/>
                    <a:pt x="35" y="205"/>
                  </a:cubicBezTo>
                  <a:cubicBezTo>
                    <a:pt x="20" y="229"/>
                    <a:pt x="20" y="229"/>
                    <a:pt x="20" y="229"/>
                  </a:cubicBezTo>
                  <a:cubicBezTo>
                    <a:pt x="20" y="285"/>
                    <a:pt x="20" y="285"/>
                    <a:pt x="20" y="285"/>
                  </a:cubicBezTo>
                  <a:cubicBezTo>
                    <a:pt x="32" y="310"/>
                    <a:pt x="32" y="310"/>
                    <a:pt x="32" y="310"/>
                  </a:cubicBezTo>
                  <a:cubicBezTo>
                    <a:pt x="36" y="277"/>
                    <a:pt x="36" y="277"/>
                    <a:pt x="36" y="277"/>
                  </a:cubicBezTo>
                  <a:cubicBezTo>
                    <a:pt x="45" y="269"/>
                    <a:pt x="45" y="269"/>
                    <a:pt x="45" y="269"/>
                  </a:cubicBezTo>
                  <a:cubicBezTo>
                    <a:pt x="42" y="310"/>
                    <a:pt x="42" y="310"/>
                    <a:pt x="42" y="310"/>
                  </a:cubicBezTo>
                  <a:cubicBezTo>
                    <a:pt x="61" y="304"/>
                    <a:pt x="61" y="304"/>
                    <a:pt x="61" y="304"/>
                  </a:cubicBezTo>
                  <a:cubicBezTo>
                    <a:pt x="65" y="331"/>
                    <a:pt x="65" y="331"/>
                    <a:pt x="65" y="331"/>
                  </a:cubicBezTo>
                  <a:cubicBezTo>
                    <a:pt x="74" y="350"/>
                    <a:pt x="74" y="350"/>
                    <a:pt x="74" y="350"/>
                  </a:cubicBezTo>
                  <a:cubicBezTo>
                    <a:pt x="92" y="350"/>
                    <a:pt x="92" y="350"/>
                    <a:pt x="92" y="350"/>
                  </a:cubicBezTo>
                  <a:cubicBezTo>
                    <a:pt x="89" y="367"/>
                    <a:pt x="89" y="367"/>
                    <a:pt x="89" y="367"/>
                  </a:cubicBezTo>
                  <a:cubicBezTo>
                    <a:pt x="65" y="351"/>
                    <a:pt x="65" y="351"/>
                    <a:pt x="65" y="351"/>
                  </a:cubicBezTo>
                  <a:cubicBezTo>
                    <a:pt x="50" y="326"/>
                    <a:pt x="50" y="326"/>
                    <a:pt x="50" y="326"/>
                  </a:cubicBezTo>
                  <a:cubicBezTo>
                    <a:pt x="41" y="331"/>
                    <a:pt x="41" y="331"/>
                    <a:pt x="41" y="331"/>
                  </a:cubicBezTo>
                  <a:cubicBezTo>
                    <a:pt x="31" y="320"/>
                    <a:pt x="31" y="320"/>
                    <a:pt x="31" y="320"/>
                  </a:cubicBezTo>
                  <a:cubicBezTo>
                    <a:pt x="27" y="327"/>
                    <a:pt x="27" y="327"/>
                    <a:pt x="27" y="327"/>
                  </a:cubicBezTo>
                  <a:cubicBezTo>
                    <a:pt x="18" y="309"/>
                    <a:pt x="18" y="309"/>
                    <a:pt x="18" y="309"/>
                  </a:cubicBezTo>
                  <a:cubicBezTo>
                    <a:pt x="18" y="309"/>
                    <a:pt x="0" y="209"/>
                    <a:pt x="36" y="132"/>
                  </a:cubicBezTo>
                  <a:cubicBezTo>
                    <a:pt x="71" y="55"/>
                    <a:pt x="53" y="83"/>
                    <a:pt x="76" y="46"/>
                  </a:cubicBezTo>
                  <a:close/>
                </a:path>
              </a:pathLst>
            </a:custGeom>
            <a:grpFill/>
            <a:ln w="9525">
              <a:noFill/>
              <a:round/>
              <a:headEnd/>
              <a:tailEnd/>
            </a:ln>
          </p:spPr>
          <p:txBody>
            <a:bodyPr/>
            <a:lstStyle/>
            <a:p>
              <a:pPr defTabSz="1371600">
                <a:defRPr/>
              </a:pPr>
              <a:endParaRPr lang="en-US" sz="2700"/>
            </a:p>
          </p:txBody>
        </p:sp>
        <p:sp>
          <p:nvSpPr>
            <p:cNvPr id="126" name="Freeform 8">
              <a:extLst>
                <a:ext uri="{FF2B5EF4-FFF2-40B4-BE49-F238E27FC236}">
                  <a16:creationId xmlns:a16="http://schemas.microsoft.com/office/drawing/2014/main" id="{D2109C23-D588-E549-4CC1-3280EFAE2D01}"/>
                </a:ext>
              </a:extLst>
            </p:cNvPr>
            <p:cNvSpPr>
              <a:spLocks/>
            </p:cNvSpPr>
            <p:nvPr/>
          </p:nvSpPr>
          <p:spPr bwMode="auto">
            <a:xfrm>
              <a:off x="363538" y="1397000"/>
              <a:ext cx="142875" cy="101600"/>
            </a:xfrm>
            <a:custGeom>
              <a:avLst/>
              <a:gdLst/>
              <a:ahLst/>
              <a:cxnLst>
                <a:cxn ang="0">
                  <a:pos x="19" y="7"/>
                </a:cxn>
                <a:cxn ang="0">
                  <a:pos x="0" y="19"/>
                </a:cxn>
                <a:cxn ang="0">
                  <a:pos x="0" y="64"/>
                </a:cxn>
                <a:cxn ang="0">
                  <a:pos x="10" y="64"/>
                </a:cxn>
                <a:cxn ang="0">
                  <a:pos x="12" y="35"/>
                </a:cxn>
                <a:cxn ang="0">
                  <a:pos x="52" y="43"/>
                </a:cxn>
                <a:cxn ang="0">
                  <a:pos x="40" y="64"/>
                </a:cxn>
                <a:cxn ang="0">
                  <a:pos x="90" y="54"/>
                </a:cxn>
                <a:cxn ang="0">
                  <a:pos x="90" y="26"/>
                </a:cxn>
                <a:cxn ang="0">
                  <a:pos x="59" y="7"/>
                </a:cxn>
                <a:cxn ang="0">
                  <a:pos x="31" y="0"/>
                </a:cxn>
                <a:cxn ang="0">
                  <a:pos x="19" y="7"/>
                </a:cxn>
              </a:cxnLst>
              <a:rect l="0" t="0" r="r" b="b"/>
              <a:pathLst>
                <a:path w="90" h="64">
                  <a:moveTo>
                    <a:pt x="19" y="7"/>
                  </a:moveTo>
                  <a:lnTo>
                    <a:pt x="0" y="19"/>
                  </a:lnTo>
                  <a:lnTo>
                    <a:pt x="0" y="64"/>
                  </a:lnTo>
                  <a:lnTo>
                    <a:pt x="10" y="64"/>
                  </a:lnTo>
                  <a:lnTo>
                    <a:pt x="12" y="35"/>
                  </a:lnTo>
                  <a:lnTo>
                    <a:pt x="52" y="43"/>
                  </a:lnTo>
                  <a:lnTo>
                    <a:pt x="40" y="64"/>
                  </a:lnTo>
                  <a:lnTo>
                    <a:pt x="90" y="54"/>
                  </a:lnTo>
                  <a:lnTo>
                    <a:pt x="90" y="26"/>
                  </a:lnTo>
                  <a:lnTo>
                    <a:pt x="59" y="7"/>
                  </a:lnTo>
                  <a:lnTo>
                    <a:pt x="31" y="0"/>
                  </a:lnTo>
                  <a:lnTo>
                    <a:pt x="19" y="7"/>
                  </a:lnTo>
                  <a:close/>
                </a:path>
              </a:pathLst>
            </a:custGeom>
            <a:grpFill/>
            <a:ln w="9525">
              <a:noFill/>
              <a:round/>
              <a:headEnd/>
              <a:tailEnd/>
            </a:ln>
          </p:spPr>
          <p:txBody>
            <a:bodyPr/>
            <a:lstStyle/>
            <a:p>
              <a:pPr defTabSz="1371600">
                <a:defRPr/>
              </a:pPr>
              <a:endParaRPr lang="en-US" sz="2700"/>
            </a:p>
          </p:txBody>
        </p:sp>
        <p:sp>
          <p:nvSpPr>
            <p:cNvPr id="127" name="Freeform 9">
              <a:extLst>
                <a:ext uri="{FF2B5EF4-FFF2-40B4-BE49-F238E27FC236}">
                  <a16:creationId xmlns:a16="http://schemas.microsoft.com/office/drawing/2014/main" id="{687069E2-B94C-8BCD-1547-CCBC14A3CBD2}"/>
                </a:ext>
              </a:extLst>
            </p:cNvPr>
            <p:cNvSpPr>
              <a:spLocks/>
            </p:cNvSpPr>
            <p:nvPr/>
          </p:nvSpPr>
          <p:spPr bwMode="auto">
            <a:xfrm>
              <a:off x="528638" y="1411288"/>
              <a:ext cx="84138" cy="106363"/>
            </a:xfrm>
            <a:custGeom>
              <a:avLst/>
              <a:gdLst/>
              <a:ahLst/>
              <a:cxnLst>
                <a:cxn ang="0">
                  <a:pos x="27" y="0"/>
                </a:cxn>
                <a:cxn ang="0">
                  <a:pos x="0" y="17"/>
                </a:cxn>
                <a:cxn ang="0">
                  <a:pos x="0" y="67"/>
                </a:cxn>
                <a:cxn ang="0">
                  <a:pos x="15" y="50"/>
                </a:cxn>
                <a:cxn ang="0">
                  <a:pos x="43" y="50"/>
                </a:cxn>
                <a:cxn ang="0">
                  <a:pos x="53" y="12"/>
                </a:cxn>
                <a:cxn ang="0">
                  <a:pos x="27" y="0"/>
                </a:cxn>
              </a:cxnLst>
              <a:rect l="0" t="0" r="r" b="b"/>
              <a:pathLst>
                <a:path w="53" h="67">
                  <a:moveTo>
                    <a:pt x="27" y="0"/>
                  </a:moveTo>
                  <a:lnTo>
                    <a:pt x="0" y="17"/>
                  </a:lnTo>
                  <a:lnTo>
                    <a:pt x="0" y="67"/>
                  </a:lnTo>
                  <a:lnTo>
                    <a:pt x="15" y="50"/>
                  </a:lnTo>
                  <a:lnTo>
                    <a:pt x="43" y="50"/>
                  </a:lnTo>
                  <a:lnTo>
                    <a:pt x="53" y="12"/>
                  </a:lnTo>
                  <a:lnTo>
                    <a:pt x="27" y="0"/>
                  </a:lnTo>
                  <a:close/>
                </a:path>
              </a:pathLst>
            </a:custGeom>
            <a:grpFill/>
            <a:ln w="9525">
              <a:noFill/>
              <a:round/>
              <a:headEnd/>
              <a:tailEnd/>
            </a:ln>
          </p:spPr>
          <p:txBody>
            <a:bodyPr/>
            <a:lstStyle/>
            <a:p>
              <a:pPr defTabSz="1371600">
                <a:defRPr/>
              </a:pPr>
              <a:endParaRPr lang="en-US" sz="2700"/>
            </a:p>
          </p:txBody>
        </p:sp>
        <p:sp>
          <p:nvSpPr>
            <p:cNvPr id="128" name="Line 10">
              <a:extLst>
                <a:ext uri="{FF2B5EF4-FFF2-40B4-BE49-F238E27FC236}">
                  <a16:creationId xmlns:a16="http://schemas.microsoft.com/office/drawing/2014/main" id="{3434DED8-38C5-CCEC-E8B1-CAA7E74BE982}"/>
                </a:ext>
              </a:extLst>
            </p:cNvPr>
            <p:cNvSpPr>
              <a:spLocks noChangeShapeType="1"/>
            </p:cNvSpPr>
            <p:nvPr/>
          </p:nvSpPr>
          <p:spPr bwMode="auto">
            <a:xfrm>
              <a:off x="928688" y="2673350"/>
              <a:ext cx="1588" cy="1588"/>
            </a:xfrm>
            <a:prstGeom prst="line">
              <a:avLst/>
            </a:prstGeom>
            <a:grpFill/>
            <a:ln w="9525">
              <a:noFill/>
              <a:round/>
              <a:headEnd/>
              <a:tailEnd/>
            </a:ln>
          </p:spPr>
          <p:txBody>
            <a:bodyPr/>
            <a:lstStyle/>
            <a:p>
              <a:pPr defTabSz="1371600">
                <a:defRPr/>
              </a:pPr>
              <a:endParaRPr lang="en-US" sz="2700"/>
            </a:p>
          </p:txBody>
        </p:sp>
        <p:sp>
          <p:nvSpPr>
            <p:cNvPr id="129" name="Line 11">
              <a:extLst>
                <a:ext uri="{FF2B5EF4-FFF2-40B4-BE49-F238E27FC236}">
                  <a16:creationId xmlns:a16="http://schemas.microsoft.com/office/drawing/2014/main" id="{3152AEAF-DBDE-8125-0F90-5341AF8074F7}"/>
                </a:ext>
              </a:extLst>
            </p:cNvPr>
            <p:cNvSpPr>
              <a:spLocks noChangeShapeType="1"/>
            </p:cNvSpPr>
            <p:nvPr/>
          </p:nvSpPr>
          <p:spPr bwMode="auto">
            <a:xfrm>
              <a:off x="928688" y="2673350"/>
              <a:ext cx="1588" cy="1588"/>
            </a:xfrm>
            <a:prstGeom prst="line">
              <a:avLst/>
            </a:prstGeom>
            <a:grpFill/>
            <a:ln w="9525">
              <a:noFill/>
              <a:round/>
              <a:headEnd/>
              <a:tailEnd/>
            </a:ln>
          </p:spPr>
          <p:txBody>
            <a:bodyPr/>
            <a:lstStyle/>
            <a:p>
              <a:pPr defTabSz="1371600">
                <a:defRPr/>
              </a:pPr>
              <a:endParaRPr lang="en-US" sz="2700"/>
            </a:p>
          </p:txBody>
        </p:sp>
      </p:grpSp>
      <p:sp>
        <p:nvSpPr>
          <p:cNvPr id="55323" name="Freeform 17">
            <a:extLst>
              <a:ext uri="{FF2B5EF4-FFF2-40B4-BE49-F238E27FC236}">
                <a16:creationId xmlns:a16="http://schemas.microsoft.com/office/drawing/2014/main" id="{4F772E87-C61D-D59A-3334-0BEB7CACB2EB}"/>
              </a:ext>
            </a:extLst>
          </p:cNvPr>
          <p:cNvSpPr>
            <a:spLocks/>
          </p:cNvSpPr>
          <p:nvPr/>
        </p:nvSpPr>
        <p:spPr bwMode="auto">
          <a:xfrm>
            <a:off x="1983582" y="2743200"/>
            <a:ext cx="721518" cy="657225"/>
          </a:xfrm>
          <a:custGeom>
            <a:avLst/>
            <a:gdLst>
              <a:gd name="T0" fmla="*/ 333 w 399"/>
              <a:gd name="T1" fmla="*/ 146 h 369"/>
              <a:gd name="T2" fmla="*/ 363 w 399"/>
              <a:gd name="T3" fmla="*/ 141 h 369"/>
              <a:gd name="T4" fmla="*/ 395 w 399"/>
              <a:gd name="T5" fmla="*/ 111 h 369"/>
              <a:gd name="T6" fmla="*/ 398 w 399"/>
              <a:gd name="T7" fmla="*/ 81 h 369"/>
              <a:gd name="T8" fmla="*/ 353 w 399"/>
              <a:gd name="T9" fmla="*/ 116 h 369"/>
              <a:gd name="T10" fmla="*/ 353 w 399"/>
              <a:gd name="T11" fmla="*/ 30 h 369"/>
              <a:gd name="T12" fmla="*/ 336 w 399"/>
              <a:gd name="T13" fmla="*/ 27 h 369"/>
              <a:gd name="T14" fmla="*/ 297 w 399"/>
              <a:gd name="T15" fmla="*/ 44 h 369"/>
              <a:gd name="T16" fmla="*/ 282 w 399"/>
              <a:gd name="T17" fmla="*/ 69 h 369"/>
              <a:gd name="T18" fmla="*/ 281 w 399"/>
              <a:gd name="T19" fmla="*/ 92 h 369"/>
              <a:gd name="T20" fmla="*/ 225 w 399"/>
              <a:gd name="T21" fmla="*/ 156 h 369"/>
              <a:gd name="T22" fmla="*/ 165 w 399"/>
              <a:gd name="T23" fmla="*/ 53 h 369"/>
              <a:gd name="T24" fmla="*/ 204 w 399"/>
              <a:gd name="T25" fmla="*/ 38 h 369"/>
              <a:gd name="T26" fmla="*/ 234 w 399"/>
              <a:gd name="T27" fmla="*/ 44 h 369"/>
              <a:gd name="T28" fmla="*/ 189 w 399"/>
              <a:gd name="T29" fmla="*/ 5 h 369"/>
              <a:gd name="T30" fmla="*/ 147 w 399"/>
              <a:gd name="T31" fmla="*/ 5 h 369"/>
              <a:gd name="T32" fmla="*/ 107 w 399"/>
              <a:gd name="T33" fmla="*/ 41 h 369"/>
              <a:gd name="T34" fmla="*/ 57 w 399"/>
              <a:gd name="T35" fmla="*/ 69 h 369"/>
              <a:gd name="T36" fmla="*/ 44 w 399"/>
              <a:gd name="T37" fmla="*/ 104 h 369"/>
              <a:gd name="T38" fmla="*/ 0 w 399"/>
              <a:gd name="T39" fmla="*/ 126 h 369"/>
              <a:gd name="T40" fmla="*/ 89 w 399"/>
              <a:gd name="T41" fmla="*/ 149 h 369"/>
              <a:gd name="T42" fmla="*/ 102 w 399"/>
              <a:gd name="T43" fmla="*/ 116 h 369"/>
              <a:gd name="T44" fmla="*/ 129 w 399"/>
              <a:gd name="T45" fmla="*/ 254 h 369"/>
              <a:gd name="T46" fmla="*/ 113 w 399"/>
              <a:gd name="T47" fmla="*/ 251 h 369"/>
              <a:gd name="T48" fmla="*/ 84 w 399"/>
              <a:gd name="T49" fmla="*/ 258 h 369"/>
              <a:gd name="T50" fmla="*/ 60 w 399"/>
              <a:gd name="T51" fmla="*/ 287 h 369"/>
              <a:gd name="T52" fmla="*/ 57 w 399"/>
              <a:gd name="T53" fmla="*/ 317 h 369"/>
              <a:gd name="T54" fmla="*/ 102 w 399"/>
              <a:gd name="T55" fmla="*/ 281 h 369"/>
              <a:gd name="T56" fmla="*/ 102 w 399"/>
              <a:gd name="T57" fmla="*/ 368 h 369"/>
              <a:gd name="T58" fmla="*/ 117 w 399"/>
              <a:gd name="T59" fmla="*/ 369 h 369"/>
              <a:gd name="T60" fmla="*/ 146 w 399"/>
              <a:gd name="T61" fmla="*/ 362 h 369"/>
              <a:gd name="T62" fmla="*/ 170 w 399"/>
              <a:gd name="T63" fmla="*/ 335 h 369"/>
              <a:gd name="T64" fmla="*/ 174 w 399"/>
              <a:gd name="T65" fmla="*/ 305 h 369"/>
              <a:gd name="T66" fmla="*/ 224 w 399"/>
              <a:gd name="T67" fmla="*/ 243 h 369"/>
              <a:gd name="T68" fmla="*/ 395 w 399"/>
              <a:gd name="T69" fmla="*/ 318 h 369"/>
              <a:gd name="T70" fmla="*/ 324 w 399"/>
              <a:gd name="T71" fmla="*/ 143 h 3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9"/>
              <a:gd name="T109" fmla="*/ 0 h 369"/>
              <a:gd name="T110" fmla="*/ 399 w 399"/>
              <a:gd name="T111" fmla="*/ 369 h 3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9" h="369">
                <a:moveTo>
                  <a:pt x="324" y="143"/>
                </a:moveTo>
                <a:lnTo>
                  <a:pt x="333" y="146"/>
                </a:lnTo>
                <a:lnTo>
                  <a:pt x="342" y="146"/>
                </a:lnTo>
                <a:lnTo>
                  <a:pt x="363" y="141"/>
                </a:lnTo>
                <a:lnTo>
                  <a:pt x="383" y="129"/>
                </a:lnTo>
                <a:lnTo>
                  <a:pt x="395" y="111"/>
                </a:lnTo>
                <a:lnTo>
                  <a:pt x="399" y="89"/>
                </a:lnTo>
                <a:lnTo>
                  <a:pt x="398" y="81"/>
                </a:lnTo>
                <a:lnTo>
                  <a:pt x="396" y="72"/>
                </a:lnTo>
                <a:lnTo>
                  <a:pt x="353" y="116"/>
                </a:lnTo>
                <a:lnTo>
                  <a:pt x="309" y="74"/>
                </a:lnTo>
                <a:lnTo>
                  <a:pt x="353" y="30"/>
                </a:lnTo>
                <a:lnTo>
                  <a:pt x="345" y="27"/>
                </a:lnTo>
                <a:lnTo>
                  <a:pt x="336" y="27"/>
                </a:lnTo>
                <a:lnTo>
                  <a:pt x="315" y="32"/>
                </a:lnTo>
                <a:lnTo>
                  <a:pt x="297" y="44"/>
                </a:lnTo>
                <a:lnTo>
                  <a:pt x="288" y="56"/>
                </a:lnTo>
                <a:lnTo>
                  <a:pt x="282" y="69"/>
                </a:lnTo>
                <a:lnTo>
                  <a:pt x="281" y="84"/>
                </a:lnTo>
                <a:lnTo>
                  <a:pt x="281" y="92"/>
                </a:lnTo>
                <a:lnTo>
                  <a:pt x="282" y="101"/>
                </a:lnTo>
                <a:lnTo>
                  <a:pt x="225" y="156"/>
                </a:lnTo>
                <a:lnTo>
                  <a:pt x="143" y="75"/>
                </a:lnTo>
                <a:lnTo>
                  <a:pt x="165" y="53"/>
                </a:lnTo>
                <a:lnTo>
                  <a:pt x="182" y="42"/>
                </a:lnTo>
                <a:lnTo>
                  <a:pt x="204" y="38"/>
                </a:lnTo>
                <a:lnTo>
                  <a:pt x="219" y="39"/>
                </a:lnTo>
                <a:lnTo>
                  <a:pt x="234" y="44"/>
                </a:lnTo>
                <a:lnTo>
                  <a:pt x="212" y="20"/>
                </a:lnTo>
                <a:lnTo>
                  <a:pt x="189" y="5"/>
                </a:lnTo>
                <a:lnTo>
                  <a:pt x="167" y="0"/>
                </a:lnTo>
                <a:lnTo>
                  <a:pt x="147" y="5"/>
                </a:lnTo>
                <a:lnTo>
                  <a:pt x="129" y="18"/>
                </a:lnTo>
                <a:lnTo>
                  <a:pt x="107" y="41"/>
                </a:lnTo>
                <a:lnTo>
                  <a:pt x="96" y="30"/>
                </a:lnTo>
                <a:lnTo>
                  <a:pt x="57" y="69"/>
                </a:lnTo>
                <a:lnTo>
                  <a:pt x="66" y="80"/>
                </a:lnTo>
                <a:lnTo>
                  <a:pt x="44" y="104"/>
                </a:lnTo>
                <a:lnTo>
                  <a:pt x="33" y="93"/>
                </a:lnTo>
                <a:lnTo>
                  <a:pt x="0" y="126"/>
                </a:lnTo>
                <a:lnTo>
                  <a:pt x="56" y="182"/>
                </a:lnTo>
                <a:lnTo>
                  <a:pt x="89" y="149"/>
                </a:lnTo>
                <a:lnTo>
                  <a:pt x="80" y="140"/>
                </a:lnTo>
                <a:lnTo>
                  <a:pt x="102" y="116"/>
                </a:lnTo>
                <a:lnTo>
                  <a:pt x="183" y="200"/>
                </a:lnTo>
                <a:lnTo>
                  <a:pt x="129" y="254"/>
                </a:lnTo>
                <a:lnTo>
                  <a:pt x="122" y="252"/>
                </a:lnTo>
                <a:lnTo>
                  <a:pt x="113" y="251"/>
                </a:lnTo>
                <a:lnTo>
                  <a:pt x="98" y="254"/>
                </a:lnTo>
                <a:lnTo>
                  <a:pt x="84" y="258"/>
                </a:lnTo>
                <a:lnTo>
                  <a:pt x="72" y="267"/>
                </a:lnTo>
                <a:lnTo>
                  <a:pt x="60" y="287"/>
                </a:lnTo>
                <a:lnTo>
                  <a:pt x="56" y="308"/>
                </a:lnTo>
                <a:lnTo>
                  <a:pt x="57" y="317"/>
                </a:lnTo>
                <a:lnTo>
                  <a:pt x="59" y="324"/>
                </a:lnTo>
                <a:lnTo>
                  <a:pt x="102" y="281"/>
                </a:lnTo>
                <a:lnTo>
                  <a:pt x="146" y="324"/>
                </a:lnTo>
                <a:lnTo>
                  <a:pt x="102" y="368"/>
                </a:lnTo>
                <a:lnTo>
                  <a:pt x="110" y="369"/>
                </a:lnTo>
                <a:lnTo>
                  <a:pt x="117" y="369"/>
                </a:lnTo>
                <a:lnTo>
                  <a:pt x="132" y="368"/>
                </a:lnTo>
                <a:lnTo>
                  <a:pt x="146" y="362"/>
                </a:lnTo>
                <a:lnTo>
                  <a:pt x="158" y="353"/>
                </a:lnTo>
                <a:lnTo>
                  <a:pt x="170" y="335"/>
                </a:lnTo>
                <a:lnTo>
                  <a:pt x="174" y="312"/>
                </a:lnTo>
                <a:lnTo>
                  <a:pt x="174" y="305"/>
                </a:lnTo>
                <a:lnTo>
                  <a:pt x="171" y="296"/>
                </a:lnTo>
                <a:lnTo>
                  <a:pt x="224" y="243"/>
                </a:lnTo>
                <a:lnTo>
                  <a:pt x="345" y="369"/>
                </a:lnTo>
                <a:lnTo>
                  <a:pt x="395" y="318"/>
                </a:lnTo>
                <a:lnTo>
                  <a:pt x="269" y="198"/>
                </a:lnTo>
                <a:lnTo>
                  <a:pt x="324" y="143"/>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VN" sz="2700"/>
          </a:p>
        </p:txBody>
      </p:sp>
      <p:sp>
        <p:nvSpPr>
          <p:cNvPr id="55324" name="TextBox 28">
            <a:extLst>
              <a:ext uri="{FF2B5EF4-FFF2-40B4-BE49-F238E27FC236}">
                <a16:creationId xmlns:a16="http://schemas.microsoft.com/office/drawing/2014/main" id="{ADD61BCD-EBE9-6FFF-9738-AD8DFBCF7649}"/>
              </a:ext>
            </a:extLst>
          </p:cNvPr>
          <p:cNvSpPr txBox="1">
            <a:spLocks noChangeArrowheads="1"/>
          </p:cNvSpPr>
          <p:nvPr/>
        </p:nvSpPr>
        <p:spPr bwMode="auto">
          <a:xfrm>
            <a:off x="4657726" y="2795588"/>
            <a:ext cx="85487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3750" b="1">
                <a:latin typeface="Arial Unicode MS" panose="020B0604020202020204" pitchFamily="34" charset="-128"/>
                <a:ea typeface="Arial Unicode MS" panose="020B0604020202020204" pitchFamily="34" charset="-128"/>
                <a:cs typeface="Segoe UI bold" pitchFamily="34" charset="0"/>
              </a:rPr>
              <a:t>1</a:t>
            </a:r>
          </a:p>
        </p:txBody>
      </p:sp>
      <p:sp>
        <p:nvSpPr>
          <p:cNvPr id="55325" name="TextBox 28">
            <a:extLst>
              <a:ext uri="{FF2B5EF4-FFF2-40B4-BE49-F238E27FC236}">
                <a16:creationId xmlns:a16="http://schemas.microsoft.com/office/drawing/2014/main" id="{7516BA6C-BBC6-19F3-B669-D8742CEECBFF}"/>
              </a:ext>
            </a:extLst>
          </p:cNvPr>
          <p:cNvSpPr txBox="1">
            <a:spLocks noChangeArrowheads="1"/>
          </p:cNvSpPr>
          <p:nvPr/>
        </p:nvSpPr>
        <p:spPr bwMode="auto">
          <a:xfrm>
            <a:off x="4676776" y="4395788"/>
            <a:ext cx="85487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3750" b="1">
                <a:latin typeface="Arial Unicode MS" panose="020B0604020202020204" pitchFamily="34" charset="-128"/>
                <a:ea typeface="Arial Unicode MS" panose="020B0604020202020204" pitchFamily="34" charset="-128"/>
                <a:cs typeface="Segoe UI bold" pitchFamily="34" charset="0"/>
              </a:rPr>
              <a:t>2</a:t>
            </a:r>
          </a:p>
        </p:txBody>
      </p:sp>
      <p:sp>
        <p:nvSpPr>
          <p:cNvPr id="55326" name="TextBox 28">
            <a:extLst>
              <a:ext uri="{FF2B5EF4-FFF2-40B4-BE49-F238E27FC236}">
                <a16:creationId xmlns:a16="http://schemas.microsoft.com/office/drawing/2014/main" id="{865E6132-EB90-B396-BFEF-902B340C3437}"/>
              </a:ext>
            </a:extLst>
          </p:cNvPr>
          <p:cNvSpPr txBox="1">
            <a:spLocks noChangeArrowheads="1"/>
          </p:cNvSpPr>
          <p:nvPr/>
        </p:nvSpPr>
        <p:spPr bwMode="auto">
          <a:xfrm>
            <a:off x="4695826" y="5995988"/>
            <a:ext cx="85487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3750" b="1">
                <a:latin typeface="Arial Unicode MS" panose="020B0604020202020204" pitchFamily="34" charset="-128"/>
                <a:ea typeface="Arial Unicode MS" panose="020B0604020202020204" pitchFamily="34" charset="-128"/>
                <a:cs typeface="Segoe UI bold" pitchFamily="34" charset="0"/>
              </a:rPr>
              <a:t>3</a:t>
            </a:r>
          </a:p>
        </p:txBody>
      </p:sp>
      <p:sp>
        <p:nvSpPr>
          <p:cNvPr id="55327" name="TextBox 28">
            <a:extLst>
              <a:ext uri="{FF2B5EF4-FFF2-40B4-BE49-F238E27FC236}">
                <a16:creationId xmlns:a16="http://schemas.microsoft.com/office/drawing/2014/main" id="{21E58D0C-E0FC-A9C3-BF39-5CFE5FFC1B94}"/>
              </a:ext>
            </a:extLst>
          </p:cNvPr>
          <p:cNvSpPr txBox="1">
            <a:spLocks noChangeArrowheads="1"/>
          </p:cNvSpPr>
          <p:nvPr/>
        </p:nvSpPr>
        <p:spPr bwMode="auto">
          <a:xfrm>
            <a:off x="4714876" y="7596188"/>
            <a:ext cx="85487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en-US" altLang="en-VN" sz="3750" b="1">
                <a:latin typeface="Arial Unicode MS" panose="020B0604020202020204" pitchFamily="34" charset="-128"/>
                <a:ea typeface="Arial Unicode MS" panose="020B0604020202020204" pitchFamily="34" charset="-128"/>
                <a:cs typeface="Segoe UI bold" pitchFamily="34" charset="0"/>
              </a:rPr>
              <a:t>4</a:t>
            </a:r>
          </a:p>
        </p:txBody>
      </p:sp>
      <p:sp>
        <p:nvSpPr>
          <p:cNvPr id="55328" name="TextBox 8">
            <a:extLst>
              <a:ext uri="{FF2B5EF4-FFF2-40B4-BE49-F238E27FC236}">
                <a16:creationId xmlns:a16="http://schemas.microsoft.com/office/drawing/2014/main" id="{CED16586-5730-76C9-BCD2-4708841B349A}"/>
              </a:ext>
            </a:extLst>
          </p:cNvPr>
          <p:cNvSpPr txBox="1">
            <a:spLocks noChangeArrowheads="1"/>
          </p:cNvSpPr>
          <p:nvPr/>
        </p:nvSpPr>
        <p:spPr bwMode="auto">
          <a:xfrm>
            <a:off x="8339346" y="3932547"/>
            <a:ext cx="9367838" cy="1246495"/>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371600"/>
            <a:r>
              <a:rPr lang="en-US" altLang="en-VN" sz="3750" i="1">
                <a:latin typeface="Arial" panose="020B0604020202020204" pitchFamily="34" charset="0"/>
              </a:rPr>
              <a:t>Phát sinh những thủ đoạn cạnh tranh không lành mạnh</a:t>
            </a:r>
            <a:r>
              <a:rPr lang="en-US" altLang="en-VN" sz="3750">
                <a:latin typeface="Arial" panose="020B0604020202020204" pitchFamily="34" charset="0"/>
              </a:rPr>
              <a:t> </a:t>
            </a:r>
            <a:endParaRPr lang="vi-VN" altLang="en-VN" sz="3750">
              <a:latin typeface="Arial" panose="020B0604020202020204" pitchFamily="34" charset="0"/>
            </a:endParaRPr>
          </a:p>
        </p:txBody>
      </p:sp>
      <p:sp>
        <p:nvSpPr>
          <p:cNvPr id="55329" name="TextBox 8">
            <a:extLst>
              <a:ext uri="{FF2B5EF4-FFF2-40B4-BE49-F238E27FC236}">
                <a16:creationId xmlns:a16="http://schemas.microsoft.com/office/drawing/2014/main" id="{425F5144-37B6-B60A-7B3F-32F6580F3FB3}"/>
              </a:ext>
            </a:extLst>
          </p:cNvPr>
          <p:cNvSpPr txBox="1">
            <a:spLocks noChangeArrowheads="1"/>
          </p:cNvSpPr>
          <p:nvPr/>
        </p:nvSpPr>
        <p:spPr bwMode="auto">
          <a:xfrm>
            <a:off x="8372476" y="5655302"/>
            <a:ext cx="9367838" cy="1246495"/>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vi-VN" altLang="en-VN" sz="3750" i="1" dirty="0">
                <a:latin typeface="Arial" panose="020B0604020202020204" pitchFamily="34" charset="0"/>
              </a:rPr>
              <a:t>Gây thiệt hại cho người sản xuất và tiêu dùng</a:t>
            </a:r>
            <a:endParaRPr lang="vi-VN" altLang="en-VN" sz="3750" dirty="0">
              <a:latin typeface="Arial" panose="020B0604020202020204" pitchFamily="34" charset="0"/>
            </a:endParaRPr>
          </a:p>
        </p:txBody>
      </p:sp>
      <p:sp>
        <p:nvSpPr>
          <p:cNvPr id="55330" name="TextBox 8">
            <a:extLst>
              <a:ext uri="{FF2B5EF4-FFF2-40B4-BE49-F238E27FC236}">
                <a16:creationId xmlns:a16="http://schemas.microsoft.com/office/drawing/2014/main" id="{16170449-2A76-2396-7F69-EFF62F55AE22}"/>
              </a:ext>
            </a:extLst>
          </p:cNvPr>
          <p:cNvSpPr txBox="1">
            <a:spLocks noChangeArrowheads="1"/>
          </p:cNvSpPr>
          <p:nvPr/>
        </p:nvSpPr>
        <p:spPr bwMode="auto">
          <a:xfrm>
            <a:off x="8375789" y="7250627"/>
            <a:ext cx="9367838" cy="1246495"/>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vi-VN" altLang="en-VN" sz="3750" i="1" dirty="0">
                <a:latin typeface="Arial" panose="020B0604020202020204" pitchFamily="34" charset="0"/>
              </a:rPr>
              <a:t>Không tự khắc phục được hiện tượng phân hoá sâu sắc trong xã hội</a:t>
            </a:r>
          </a:p>
        </p:txBody>
      </p:sp>
      <p:sp>
        <p:nvSpPr>
          <p:cNvPr id="2" name="Right Arrow 1">
            <a:extLst>
              <a:ext uri="{FF2B5EF4-FFF2-40B4-BE49-F238E27FC236}">
                <a16:creationId xmlns:a16="http://schemas.microsoft.com/office/drawing/2014/main" id="{5FC0D795-659D-6EF1-5102-DBE6478D3091}"/>
              </a:ext>
            </a:extLst>
          </p:cNvPr>
          <p:cNvSpPr/>
          <p:nvPr/>
        </p:nvSpPr>
        <p:spPr>
          <a:xfrm>
            <a:off x="457200" y="8860661"/>
            <a:ext cx="1386022" cy="762000"/>
          </a:xfrm>
          <a:prstGeom prst="rightArrow">
            <a:avLst/>
          </a:prstGeom>
          <a:solidFill>
            <a:srgbClr val="DD5248"/>
          </a:solidFill>
          <a:ln>
            <a:solidFill>
              <a:srgbClr val="DD5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984C34-4498-DAEC-9C9B-14D07AFF4D9F}"/>
              </a:ext>
            </a:extLst>
          </p:cNvPr>
          <p:cNvSpPr txBox="1"/>
          <p:nvPr/>
        </p:nvSpPr>
        <p:spPr>
          <a:xfrm>
            <a:off x="2344341" y="8809134"/>
            <a:ext cx="15252622" cy="1323439"/>
          </a:xfrm>
          <a:prstGeom prst="rect">
            <a:avLst/>
          </a:prstGeom>
          <a:noFill/>
        </p:spPr>
        <p:txBody>
          <a:bodyPr wrap="square">
            <a:spAutoFit/>
          </a:bodyPr>
          <a:lstStyle/>
          <a:p>
            <a:pPr algn="just"/>
            <a:r>
              <a:rPr lang="en-US" sz="4000" i="1" dirty="0" err="1">
                <a:latin typeface="Arial" panose="020B0604020202020204" pitchFamily="34" charset="0"/>
                <a:cs typeface="Arial" panose="020B0604020202020204" pitchFamily="34" charset="0"/>
              </a:rPr>
              <a:t>Nhà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nước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tăng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cường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quản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vĩ</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mô</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nền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kinh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tế</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khắc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phục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chế</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nhược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điểm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chế</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trường</a:t>
            </a:r>
            <a:r>
              <a:rPr lang="en-US" sz="4000" i="1" dirty="0">
                <a:latin typeface="Arial" panose="020B0604020202020204" pitchFamily="34" charset="0"/>
                <a:cs typeface="Arial" panose="020B0604020202020204" pitchFamily="34" charset="0"/>
              </a:rPr>
              <a:t> </a:t>
            </a:r>
            <a:endParaRPr lang="en-VN" sz="4000" dirty="0"/>
          </a:p>
        </p:txBody>
      </p:sp>
      <p:sp>
        <p:nvSpPr>
          <p:cNvPr id="5" name="Pentagon 4">
            <a:extLst>
              <a:ext uri="{FF2B5EF4-FFF2-40B4-BE49-F238E27FC236}">
                <a16:creationId xmlns:a16="http://schemas.microsoft.com/office/drawing/2014/main" id="{AC64E753-BF64-F4FF-2E30-61022DE3887D}"/>
              </a:ext>
            </a:extLst>
          </p:cNvPr>
          <p:cNvSpPr/>
          <p:nvPr/>
        </p:nvSpPr>
        <p:spPr>
          <a:xfrm>
            <a:off x="-29817" y="522896"/>
            <a:ext cx="8610600" cy="685800"/>
          </a:xfrm>
          <a:prstGeom prst="homePlate">
            <a:avLst/>
          </a:prstGeom>
          <a:solidFill>
            <a:srgbClr val="DD5248"/>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Nhược điểm của cơ cấu thị trường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55307"/>
                                        </p:tgtEl>
                                        <p:attrNameLst>
                                          <p:attrName>style.visibility</p:attrName>
                                        </p:attrNameLst>
                                      </p:cBhvr>
                                      <p:to>
                                        <p:strVal val="visible"/>
                                      </p:to>
                                    </p:set>
                                    <p:animEffect transition="in" filter="blinds(horizontal)">
                                      <p:cBhvr>
                                        <p:cTn id="13" dur="500"/>
                                        <p:tgtEl>
                                          <p:spTgt spid="55307"/>
                                        </p:tgtEl>
                                      </p:cBhvr>
                                    </p:animEffect>
                                  </p:childTnLst>
                                </p:cTn>
                              </p:par>
                              <p:par>
                                <p:cTn id="14" presetID="3" presetClass="entr" presetSubtype="10" fill="hold" nodeType="withEffect">
                                  <p:stCondLst>
                                    <p:cond delay="0"/>
                                  </p:stCondLst>
                                  <p:childTnLst>
                                    <p:set>
                                      <p:cBhvr>
                                        <p:cTn id="15" dur="1" fill="hold">
                                          <p:stCondLst>
                                            <p:cond delay="0"/>
                                          </p:stCondLst>
                                        </p:cTn>
                                        <p:tgtEl>
                                          <p:spTgt spid="55323"/>
                                        </p:tgtEl>
                                        <p:attrNameLst>
                                          <p:attrName>style.visibility</p:attrName>
                                        </p:attrNameLst>
                                      </p:cBhvr>
                                      <p:to>
                                        <p:strVal val="visible"/>
                                      </p:to>
                                    </p:set>
                                    <p:animEffect transition="in" filter="blinds(horizontal)">
                                      <p:cBhvr>
                                        <p:cTn id="16" dur="500"/>
                                        <p:tgtEl>
                                          <p:spTgt spid="5532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5324"/>
                                        </p:tgtEl>
                                        <p:attrNameLst>
                                          <p:attrName>style.visibility</p:attrName>
                                        </p:attrNameLst>
                                      </p:cBhvr>
                                      <p:to>
                                        <p:strVal val="visible"/>
                                      </p:to>
                                    </p:set>
                                    <p:animEffect transition="in" filter="blinds(horizontal)">
                                      <p:cBhvr>
                                        <p:cTn id="19" dur="500"/>
                                        <p:tgtEl>
                                          <p:spTgt spid="553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5310"/>
                                        </p:tgtEl>
                                        <p:attrNameLst>
                                          <p:attrName>style.visibility</p:attrName>
                                        </p:attrNameLst>
                                      </p:cBhvr>
                                      <p:to>
                                        <p:strVal val="visible"/>
                                      </p:to>
                                    </p:set>
                                    <p:animEffect transition="in" filter="blinds(horizontal)">
                                      <p:cBhvr>
                                        <p:cTn id="24" dur="500"/>
                                        <p:tgtEl>
                                          <p:spTgt spid="553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par>
                                <p:cTn id="30" presetID="3" presetClass="entr" presetSubtype="1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nodeType="withEffect">
                                  <p:stCondLst>
                                    <p:cond delay="0"/>
                                  </p:stCondLst>
                                  <p:childTnLst>
                                    <p:set>
                                      <p:cBhvr>
                                        <p:cTn id="34" dur="1" fill="hold">
                                          <p:stCondLst>
                                            <p:cond delay="0"/>
                                          </p:stCondLst>
                                        </p:cTn>
                                        <p:tgtEl>
                                          <p:spTgt spid="55314"/>
                                        </p:tgtEl>
                                        <p:attrNameLst>
                                          <p:attrName>style.visibility</p:attrName>
                                        </p:attrNameLst>
                                      </p:cBhvr>
                                      <p:to>
                                        <p:strVal val="visible"/>
                                      </p:to>
                                    </p:set>
                                    <p:animEffect transition="in" filter="blinds(horizontal)">
                                      <p:cBhvr>
                                        <p:cTn id="35" dur="500"/>
                                        <p:tgtEl>
                                          <p:spTgt spid="55314"/>
                                        </p:tgtEl>
                                      </p:cBhvr>
                                    </p:animEffect>
                                  </p:childTnLst>
                                </p:cTn>
                              </p:par>
                              <p:par>
                                <p:cTn id="36" presetID="3" presetClass="entr" presetSubtype="10" fill="hold" nodeType="withEffect">
                                  <p:stCondLst>
                                    <p:cond delay="0"/>
                                  </p:stCondLst>
                                  <p:childTnLst>
                                    <p:set>
                                      <p:cBhvr>
                                        <p:cTn id="37" dur="1" fill="hold">
                                          <p:stCondLst>
                                            <p:cond delay="0"/>
                                          </p:stCondLst>
                                        </p:cTn>
                                        <p:tgtEl>
                                          <p:spTgt spid="55321"/>
                                        </p:tgtEl>
                                        <p:attrNameLst>
                                          <p:attrName>style.visibility</p:attrName>
                                        </p:attrNameLst>
                                      </p:cBhvr>
                                      <p:to>
                                        <p:strVal val="visible"/>
                                      </p:to>
                                    </p:set>
                                    <p:animEffect transition="in" filter="blinds(horizontal)">
                                      <p:cBhvr>
                                        <p:cTn id="38" dur="500"/>
                                        <p:tgtEl>
                                          <p:spTgt spid="5532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5325"/>
                                        </p:tgtEl>
                                        <p:attrNameLst>
                                          <p:attrName>style.visibility</p:attrName>
                                        </p:attrNameLst>
                                      </p:cBhvr>
                                      <p:to>
                                        <p:strVal val="visible"/>
                                      </p:to>
                                    </p:set>
                                    <p:animEffect transition="in" filter="blinds(horizontal)">
                                      <p:cBhvr>
                                        <p:cTn id="41" dur="500"/>
                                        <p:tgtEl>
                                          <p:spTgt spid="553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5328"/>
                                        </p:tgtEl>
                                        <p:attrNameLst>
                                          <p:attrName>style.visibility</p:attrName>
                                        </p:attrNameLst>
                                      </p:cBhvr>
                                      <p:to>
                                        <p:strVal val="visible"/>
                                      </p:to>
                                    </p:set>
                                    <p:animEffect transition="in" filter="blinds(horizontal)">
                                      <p:cBhvr>
                                        <p:cTn id="46" dur="500"/>
                                        <p:tgtEl>
                                          <p:spTgt spid="5532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par>
                                <p:cTn id="52" presetID="3" presetClass="entr" presetSubtype="1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par>
                                <p:cTn id="55" presetID="3" presetClass="entr" presetSubtype="10" fill="hold" nodeType="withEffect">
                                  <p:stCondLst>
                                    <p:cond delay="0"/>
                                  </p:stCondLst>
                                  <p:childTnLst>
                                    <p:set>
                                      <p:cBhvr>
                                        <p:cTn id="56" dur="1" fill="hold">
                                          <p:stCondLst>
                                            <p:cond delay="0"/>
                                          </p:stCondLst>
                                        </p:cTn>
                                        <p:tgtEl>
                                          <p:spTgt spid="55317"/>
                                        </p:tgtEl>
                                        <p:attrNameLst>
                                          <p:attrName>style.visibility</p:attrName>
                                        </p:attrNameLst>
                                      </p:cBhvr>
                                      <p:to>
                                        <p:strVal val="visible"/>
                                      </p:to>
                                    </p:set>
                                    <p:animEffect transition="in" filter="blinds(horizontal)">
                                      <p:cBhvr>
                                        <p:cTn id="57" dur="500"/>
                                        <p:tgtEl>
                                          <p:spTgt spid="55317"/>
                                        </p:tgtEl>
                                      </p:cBhvr>
                                    </p:animEffect>
                                  </p:childTnLst>
                                </p:cTn>
                              </p:par>
                              <p:par>
                                <p:cTn id="58" presetID="3" presetClass="entr" presetSubtype="10" fill="hold" nodeType="with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blinds(horizontal)">
                                      <p:cBhvr>
                                        <p:cTn id="60" dur="500"/>
                                        <p:tgtEl>
                                          <p:spTgt spid="11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5326"/>
                                        </p:tgtEl>
                                        <p:attrNameLst>
                                          <p:attrName>style.visibility</p:attrName>
                                        </p:attrNameLst>
                                      </p:cBhvr>
                                      <p:to>
                                        <p:strVal val="visible"/>
                                      </p:to>
                                    </p:set>
                                    <p:animEffect transition="in" filter="blinds(horizontal)">
                                      <p:cBhvr>
                                        <p:cTn id="63" dur="500"/>
                                        <p:tgtEl>
                                          <p:spTgt spid="5532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55329"/>
                                        </p:tgtEl>
                                        <p:attrNameLst>
                                          <p:attrName>style.visibility</p:attrName>
                                        </p:attrNameLst>
                                      </p:cBhvr>
                                      <p:to>
                                        <p:strVal val="visible"/>
                                      </p:to>
                                    </p:set>
                                    <p:animEffect transition="in" filter="blinds(horizontal)">
                                      <p:cBhvr>
                                        <p:cTn id="68" dur="500"/>
                                        <p:tgtEl>
                                          <p:spTgt spid="5532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linds(horizontal)">
                                      <p:cBhvr>
                                        <p:cTn id="73" dur="500"/>
                                        <p:tgtEl>
                                          <p:spTgt spid="19"/>
                                        </p:tgtEl>
                                      </p:cBhvr>
                                    </p:animEffect>
                                  </p:childTnLst>
                                </p:cTn>
                              </p:par>
                              <p:par>
                                <p:cTn id="74" presetID="3" presetClass="entr" presetSubtype="1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linds(horizontal)">
                                      <p:cBhvr>
                                        <p:cTn id="76" dur="500"/>
                                        <p:tgtEl>
                                          <p:spTgt spid="20"/>
                                        </p:tgtEl>
                                      </p:cBhvr>
                                    </p:animEffect>
                                  </p:childTnLst>
                                </p:cTn>
                              </p:par>
                              <p:par>
                                <p:cTn id="77" presetID="3" presetClass="entr" presetSubtype="10" fill="hold" nodeType="withEffect">
                                  <p:stCondLst>
                                    <p:cond delay="0"/>
                                  </p:stCondLst>
                                  <p:childTnLst>
                                    <p:set>
                                      <p:cBhvr>
                                        <p:cTn id="78" dur="1" fill="hold">
                                          <p:stCondLst>
                                            <p:cond delay="0"/>
                                          </p:stCondLst>
                                        </p:cTn>
                                        <p:tgtEl>
                                          <p:spTgt spid="55311"/>
                                        </p:tgtEl>
                                        <p:attrNameLst>
                                          <p:attrName>style.visibility</p:attrName>
                                        </p:attrNameLst>
                                      </p:cBhvr>
                                      <p:to>
                                        <p:strVal val="visible"/>
                                      </p:to>
                                    </p:set>
                                    <p:animEffect transition="in" filter="blinds(horizontal)">
                                      <p:cBhvr>
                                        <p:cTn id="79" dur="500"/>
                                        <p:tgtEl>
                                          <p:spTgt spid="55311"/>
                                        </p:tgtEl>
                                      </p:cBhvr>
                                    </p:animEffect>
                                  </p:childTnLst>
                                </p:cTn>
                              </p:par>
                              <p:par>
                                <p:cTn id="80" presetID="3" presetClass="entr" presetSubtype="10" fill="hold" nodeType="with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blinds(horizontal)">
                                      <p:cBhvr>
                                        <p:cTn id="82" dur="500"/>
                                        <p:tgtEl>
                                          <p:spTgt spid="12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55327"/>
                                        </p:tgtEl>
                                        <p:attrNameLst>
                                          <p:attrName>style.visibility</p:attrName>
                                        </p:attrNameLst>
                                      </p:cBhvr>
                                      <p:to>
                                        <p:strVal val="visible"/>
                                      </p:to>
                                    </p:set>
                                    <p:animEffect transition="in" filter="blinds(horizontal)">
                                      <p:cBhvr>
                                        <p:cTn id="85" dur="500"/>
                                        <p:tgtEl>
                                          <p:spTgt spid="5532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55330"/>
                                        </p:tgtEl>
                                        <p:attrNameLst>
                                          <p:attrName>style.visibility</p:attrName>
                                        </p:attrNameLst>
                                      </p:cBhvr>
                                      <p:to>
                                        <p:strVal val="visible"/>
                                      </p:to>
                                    </p:set>
                                    <p:animEffect transition="in" filter="blinds(horizontal)">
                                      <p:cBhvr>
                                        <p:cTn id="90" dur="500"/>
                                        <p:tgtEl>
                                          <p:spTgt spid="5533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0-#ppt_w/2"/>
                                          </p:val>
                                        </p:tav>
                                        <p:tav tm="100000">
                                          <p:val>
                                            <p:strVal val="#ppt_x"/>
                                          </p:val>
                                        </p:tav>
                                      </p:tavLst>
                                    </p:anim>
                                    <p:anim calcmode="lin" valueType="num">
                                      <p:cBhvr additive="base">
                                        <p:cTn id="9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additive="base">
                                        <p:cTn id="101" dur="500" fill="hold"/>
                                        <p:tgtEl>
                                          <p:spTgt spid="5"/>
                                        </p:tgtEl>
                                        <p:attrNameLst>
                                          <p:attrName>ppt_x</p:attrName>
                                        </p:attrNameLst>
                                      </p:cBhvr>
                                      <p:tavLst>
                                        <p:tav tm="0">
                                          <p:val>
                                            <p:strVal val="0-#ppt_w/2"/>
                                          </p:val>
                                        </p:tav>
                                        <p:tav tm="100000">
                                          <p:val>
                                            <p:strVal val="#ppt_x"/>
                                          </p:val>
                                        </p:tav>
                                      </p:tavLst>
                                    </p:anim>
                                    <p:anim calcmode="lin" valueType="num">
                                      <p:cBhvr additive="base">
                                        <p:cTn id="10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0" grpId="0" animBg="1"/>
      <p:bldP spid="55324" grpId="0"/>
      <p:bldP spid="55325" grpId="0"/>
      <p:bldP spid="55326" grpId="0"/>
      <p:bldP spid="55327" grpId="0"/>
      <p:bldP spid="55328" grpId="0" animBg="1"/>
      <p:bldP spid="55329" grpId="0" animBg="1"/>
      <p:bldP spid="55330" grpId="0" animBg="1"/>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7" name="TextBox 6"/>
          <p:cNvSpPr txBox="1"/>
          <p:nvPr/>
        </p:nvSpPr>
        <p:spPr>
          <a:xfrm>
            <a:off x="5257800" y="3053579"/>
            <a:ext cx="15190018" cy="920252"/>
          </a:xfrm>
          <a:prstGeom prst="rect">
            <a:avLst/>
          </a:prstGeom>
          <a:noFill/>
        </p:spPr>
        <p:txBody>
          <a:bodyPr wrap="square" rtlCol="0">
            <a:spAutoFit/>
          </a:bodyPr>
          <a:lstStyle/>
          <a:p>
            <a:pPr>
              <a:lnSpc>
                <a:spcPct val="150000"/>
              </a:lnSpc>
            </a:pPr>
            <a:r>
              <a:rPr lang="en-US" sz="4000" i="1">
                <a:latin typeface="Arial" panose="020B0604020202020204" pitchFamily="34" charset="0"/>
                <a:cs typeface="Arial" panose="020B0604020202020204" pitchFamily="34" charset="0"/>
              </a:rPr>
              <a:t>Đọc thông tin ở mục 3a và trả lời các câu hỏi:</a:t>
            </a:r>
          </a:p>
        </p:txBody>
      </p:sp>
      <p:sp>
        <p:nvSpPr>
          <p:cNvPr id="12" name="Rounded Rectangular Callout 11"/>
          <p:cNvSpPr/>
          <p:nvPr/>
        </p:nvSpPr>
        <p:spPr>
          <a:xfrm>
            <a:off x="723246" y="3082583"/>
            <a:ext cx="4111221" cy="895231"/>
          </a:xfrm>
          <a:prstGeom prst="wedgeRoundRectCallout">
            <a:avLst>
              <a:gd name="adj1" fmla="val -78184"/>
              <a:gd name="adj2" fmla="val 34778"/>
              <a:gd name="adj3" fmla="val 16667"/>
            </a:avLst>
          </a:prstGeom>
          <a:solidFill>
            <a:srgbClr val="47A27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bg1"/>
                </a:solidFill>
                <a:latin typeface="Arial" panose="020B0604020202020204" pitchFamily="34" charset="0"/>
                <a:cs typeface="Arial" panose="020B0604020202020204" pitchFamily="34" charset="0"/>
              </a:rPr>
              <a:t>Làm việc cặp đôi</a:t>
            </a:r>
          </a:p>
        </p:txBody>
      </p:sp>
      <p:sp>
        <p:nvSpPr>
          <p:cNvPr id="9" name="TextBox 8"/>
          <p:cNvSpPr txBox="1"/>
          <p:nvPr/>
        </p:nvSpPr>
        <p:spPr>
          <a:xfrm>
            <a:off x="946803" y="4561421"/>
            <a:ext cx="11430000" cy="4708981"/>
          </a:xfrm>
          <a:prstGeom prst="rect">
            <a:avLst/>
          </a:prstGeom>
          <a:noFill/>
          <a:ln>
            <a:solidFill>
              <a:srgbClr val="002060"/>
            </a:solidFill>
            <a:prstDash val="lgDash"/>
          </a:ln>
        </p:spPr>
        <p:txBody>
          <a:bodyPr wrap="square" rtlCol="0">
            <a:spAutoFit/>
          </a:bodyPr>
          <a:lstStyle/>
          <a:p>
            <a:pPr>
              <a:lnSpc>
                <a:spcPct val="150000"/>
              </a:lnSpc>
            </a:pPr>
            <a:r>
              <a:rPr lang="vi-VN" sz="4000"/>
              <a:t>a) Thông tin nêu trên cho em biết mức giá cụ thể của sản phẩm như thế nào? </a:t>
            </a:r>
            <a:endParaRPr lang="en-US" sz="4000"/>
          </a:p>
          <a:p>
            <a:pPr>
              <a:lnSpc>
                <a:spcPct val="150000"/>
              </a:lnSpc>
            </a:pPr>
            <a:r>
              <a:rPr lang="vi-VN" sz="4000"/>
              <a:t>b) Em hãy nhận xét về giả lợn hơi tại những thời điểm và địa điểm khác nhau. </a:t>
            </a:r>
            <a:endParaRPr lang="en-US" sz="4000"/>
          </a:p>
          <a:p>
            <a:pPr>
              <a:lnSpc>
                <a:spcPct val="150000"/>
              </a:lnSpc>
            </a:pPr>
            <a:r>
              <a:rPr lang="vi-VN" sz="4000"/>
              <a:t>c) Các thông tin đỏ cho em biết điều gì về giá cả?</a:t>
            </a:r>
            <a:endParaRPr lang="en-US" sz="4000"/>
          </a:p>
        </p:txBody>
      </p:sp>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41296" y="5753100"/>
            <a:ext cx="3346704" cy="4114800"/>
          </a:xfrm>
          <a:prstGeom prst="rect">
            <a:avLst/>
          </a:prstGeom>
        </p:spPr>
      </p:pic>
      <p:pic>
        <p:nvPicPr>
          <p:cNvPr id="16"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2650" y="6073140"/>
            <a:ext cx="3352800" cy="3773249"/>
          </a:xfrm>
          <a:prstGeom prst="rect">
            <a:avLst/>
          </a:prstGeom>
        </p:spPr>
      </p:pic>
    </p:spTree>
    <p:extLst>
      <p:ext uri="{BB962C8B-B14F-4D97-AF65-F5344CB8AC3E}">
        <p14:creationId xmlns:p14="http://schemas.microsoft.com/office/powerpoint/2010/main" val="4218238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838200" y="1220024"/>
            <a:ext cx="15824488" cy="1348190"/>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KHỞI ĐỘNG</a:t>
            </a:r>
          </a:p>
        </p:txBody>
      </p:sp>
      <p:sp>
        <p:nvSpPr>
          <p:cNvPr id="7" name="TextBox 6"/>
          <p:cNvSpPr txBox="1"/>
          <p:nvPr/>
        </p:nvSpPr>
        <p:spPr>
          <a:xfrm>
            <a:off x="873760" y="2705100"/>
            <a:ext cx="16306800" cy="7126845"/>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US" sz="4000" b="1" dirty="0">
                <a:latin typeface="Arial" panose="020B0604020202020204" pitchFamily="34" charset="0"/>
                <a:cs typeface="Arial" panose="020B0604020202020204" pitchFamily="34" charset="0"/>
              </a:rPr>
              <a:t>Sau </a:t>
            </a:r>
            <a:r>
              <a:rPr lang="en-US" sz="4000" b="1" dirty="0" err="1">
                <a:latin typeface="Arial" panose="020B0604020202020204" pitchFamily="34" charset="0"/>
                <a:cs typeface="Arial" panose="020B0604020202020204" pitchFamily="34" charset="0"/>
              </a:rPr>
              <a:t>khi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xem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xong</a:t>
            </a:r>
            <a:r>
              <a:rPr lang="en-US" sz="4000" b="1" dirty="0">
                <a:latin typeface="Arial" panose="020B0604020202020204" pitchFamily="34" charset="0"/>
                <a:cs typeface="Arial" panose="020B0604020202020204" pitchFamily="34" charset="0"/>
              </a:rPr>
              <a:t> video, </a:t>
            </a:r>
            <a:r>
              <a:rPr lang="en-US" sz="4000" b="1" dirty="0" err="1">
                <a:latin typeface="Arial" panose="020B0604020202020204" pitchFamily="34" charset="0"/>
                <a:cs typeface="Arial" panose="020B0604020202020204" pitchFamily="34" charset="0"/>
              </a:rPr>
              <a:t>hãy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hỏi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sau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đây</a:t>
            </a:r>
            <a:r>
              <a:rPr lang="en-US" sz="4000" b="1" dirty="0">
                <a:latin typeface="Arial" panose="020B0604020202020204" pitchFamily="34" charset="0"/>
                <a:cs typeface="Arial" panose="020B0604020202020204" pitchFamily="34" charset="0"/>
              </a:rPr>
              <a:t>:</a:t>
            </a:r>
          </a:p>
          <a:p>
            <a:pPr marL="742950" indent="-742950">
              <a:lnSpc>
                <a:spcPct val="150000"/>
              </a:lnSpc>
              <a:buFont typeface="+mj-lt"/>
              <a:buAutoNum type="arabicPeriod"/>
            </a:pP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p>
          <a:p>
            <a:pPr marL="742950" indent="-742950">
              <a:lnSpc>
                <a:spcPct val="150000"/>
              </a:lnSpc>
              <a:buFont typeface="+mj-lt"/>
              <a:buAutoNum type="arabicPeriod"/>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nay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p>
          <a:p>
            <a:pPr marL="742950" indent="-742950">
              <a:lnSpc>
                <a:spcPct val="150000"/>
              </a:lnSpc>
              <a:buFont typeface="+mj-lt"/>
              <a:buAutoNum type="arabicPeriod"/>
            </a:pP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871930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pic>
        <p:nvPicPr>
          <p:cNvPr id="2050" name="Picture 2" descr="Nhận biết thịt lợn tươi ngon - VnExpress Sức khỏe"/>
          <p:cNvPicPr>
            <a:picLocks noChangeAspect="1" noChangeArrowheads="1"/>
          </p:cNvPicPr>
          <p:nvPr/>
        </p:nvPicPr>
        <p:blipFill rotWithShape="1">
          <a:blip r:embed="rId6">
            <a:extLst>
              <a:ext uri="{28A0092B-C50C-407E-A947-70E740481C1C}">
                <a14:useLocalDpi xmlns:a14="http://schemas.microsoft.com/office/drawing/2010/main" val="0"/>
              </a:ext>
            </a:extLst>
          </a:blip>
          <a:srcRect l="3637" r="5455"/>
          <a:stretch/>
        </p:blipFill>
        <p:spPr bwMode="auto">
          <a:xfrm>
            <a:off x="10134600" y="3238500"/>
            <a:ext cx="6393036" cy="5853431"/>
          </a:xfrm>
          <a:prstGeom prst="ellipse">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14" name="Pentagon 13"/>
          <p:cNvSpPr/>
          <p:nvPr/>
        </p:nvSpPr>
        <p:spPr>
          <a:xfrm>
            <a:off x="0" y="3053838"/>
            <a:ext cx="1905000" cy="924393"/>
          </a:xfrm>
          <a:prstGeom prst="homePlate">
            <a:avLst/>
          </a:prstGeom>
          <a:solidFill>
            <a:srgbClr val="47A27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a</a:t>
            </a:r>
          </a:p>
        </p:txBody>
      </p:sp>
      <p:sp>
        <p:nvSpPr>
          <p:cNvPr id="8" name="TextBox 7"/>
          <p:cNvSpPr txBox="1"/>
          <p:nvPr/>
        </p:nvSpPr>
        <p:spPr>
          <a:xfrm>
            <a:off x="1640894" y="4533900"/>
            <a:ext cx="7543800" cy="3785652"/>
          </a:xfrm>
          <a:prstGeom prst="rect">
            <a:avLst/>
          </a:prstGeom>
          <a:noFill/>
        </p:spPr>
        <p:txBody>
          <a:bodyPr wrap="square" rtlCol="0">
            <a:spAutoFit/>
          </a:bodyPr>
          <a:lstStyle/>
          <a:p>
            <a:pPr algn="just">
              <a:lnSpc>
                <a:spcPct val="150000"/>
              </a:lnSpc>
            </a:pPr>
            <a:r>
              <a:rPr lang="fr-FR" sz="4000">
                <a:latin typeface="Arial" panose="020B0604020202020204" pitchFamily="34" charset="0"/>
                <a:cs typeface="Arial" panose="020B0604020202020204" pitchFamily="34" charset="0"/>
                <a:sym typeface="Wingdings" panose="05000000000000000000" pitchFamily="2" charset="2"/>
              </a:rPr>
              <a:t> </a:t>
            </a:r>
            <a:r>
              <a:rPr lang="fr-FR" sz="4000">
                <a:latin typeface="Arial" panose="020B0604020202020204" pitchFamily="34" charset="0"/>
                <a:cs typeface="Arial" panose="020B0604020202020204" pitchFamily="34" charset="0"/>
              </a:rPr>
              <a:t>Mức giá cụ thể của sản phẩm thịt lợn hơi ngày 16/5/2021 là khoảng từ 64.000 đồng/kg đến 69.000 đồng/kg.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8492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14" name="Pentagon 13"/>
          <p:cNvSpPr/>
          <p:nvPr/>
        </p:nvSpPr>
        <p:spPr>
          <a:xfrm>
            <a:off x="0" y="3053838"/>
            <a:ext cx="1905000" cy="924393"/>
          </a:xfrm>
          <a:prstGeom prst="homePlat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b</a:t>
            </a:r>
          </a:p>
        </p:txBody>
      </p:sp>
      <p:sp>
        <p:nvSpPr>
          <p:cNvPr id="8" name="TextBox 7"/>
          <p:cNvSpPr txBox="1"/>
          <p:nvPr/>
        </p:nvSpPr>
        <p:spPr>
          <a:xfrm>
            <a:off x="1517542" y="4271038"/>
            <a:ext cx="14970706"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vi-VN" sz="4000">
                <a:cs typeface="Arial" panose="020B0604020202020204" pitchFamily="34" charset="0"/>
                <a:sym typeface="Wingdings" panose="05000000000000000000" pitchFamily="2" charset="2"/>
              </a:rPr>
              <a:t>16/5/2021: Giá thịt lợn hơi tại tỉnh Yên Bái, Nam Định, Hà Nam, Vĩnh Phúc và Ninh Bình, giá lợn hơi 69 000 đồng/kg. </a:t>
            </a:r>
            <a:endParaRPr lang="en-US" sz="4000">
              <a:cs typeface="Arial" panose="020B0604020202020204" pitchFamily="34" charset="0"/>
              <a:sym typeface="Wingdings" panose="05000000000000000000" pitchFamily="2" charset="2"/>
            </a:endParaRPr>
          </a:p>
          <a:p>
            <a:pPr marL="571500" indent="-571500" algn="just">
              <a:lnSpc>
                <a:spcPct val="150000"/>
              </a:lnSpc>
              <a:buFont typeface="Wingdings" panose="05000000000000000000" pitchFamily="2" charset="2"/>
              <a:buChar char="ü"/>
            </a:pPr>
            <a:r>
              <a:rPr lang="vi-VN" sz="4000">
                <a:cs typeface="Arial" panose="020B0604020202020204" pitchFamily="34" charset="0"/>
                <a:sym typeface="Wingdings" panose="05000000000000000000" pitchFamily="2" charset="2"/>
              </a:rPr>
              <a:t>Tỉnh Lào Cai tiếp tục giữ mức giá 64 000 đồng/kg. </a:t>
            </a:r>
            <a:endParaRPr lang="en-US" sz="4000">
              <a:cs typeface="Arial" panose="020B0604020202020204" pitchFamily="34" charset="0"/>
              <a:sym typeface="Wingdings" panose="05000000000000000000" pitchFamily="2" charset="2"/>
            </a:endParaRPr>
          </a:p>
          <a:p>
            <a:pPr marL="571500" indent="-571500" algn="just">
              <a:lnSpc>
                <a:spcPct val="150000"/>
              </a:lnSpc>
              <a:buFont typeface="Wingdings" panose="05000000000000000000" pitchFamily="2" charset="2"/>
              <a:buChar char="ü"/>
            </a:pPr>
            <a:r>
              <a:rPr lang="vi-VN" sz="4000">
                <a:cs typeface="Arial" panose="020B0604020202020204" pitchFamily="34" charset="0"/>
                <a:sym typeface="Wingdings" panose="05000000000000000000" pitchFamily="2" charset="2"/>
              </a:rPr>
              <a:t>Tại thời điểm trước đó 1 tuần, giá thịt lợn hơi không thay đổi so với ngày 16/5/2021.</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871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14" name="Pentagon 13"/>
          <p:cNvSpPr/>
          <p:nvPr/>
        </p:nvSpPr>
        <p:spPr>
          <a:xfrm>
            <a:off x="0" y="3053838"/>
            <a:ext cx="1905000" cy="924393"/>
          </a:xfrm>
          <a:prstGeom prst="homePlate">
            <a:avLst/>
          </a:prstGeom>
          <a:solidFill>
            <a:srgbClr val="DD524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c</a:t>
            </a:r>
          </a:p>
        </p:txBody>
      </p:sp>
      <p:sp>
        <p:nvSpPr>
          <p:cNvPr id="8" name="TextBox 7"/>
          <p:cNvSpPr txBox="1"/>
          <p:nvPr/>
        </p:nvSpPr>
        <p:spPr>
          <a:xfrm>
            <a:off x="1517542" y="4271038"/>
            <a:ext cx="8007458" cy="2862322"/>
          </a:xfrm>
          <a:prstGeom prst="rect">
            <a:avLst/>
          </a:prstGeom>
          <a:noFill/>
        </p:spPr>
        <p:txBody>
          <a:bodyPr wrap="square" rtlCol="0">
            <a:spAutoFit/>
          </a:bodyPr>
          <a:lstStyle/>
          <a:p>
            <a:pPr algn="just">
              <a:lnSpc>
                <a:spcPct val="150000"/>
              </a:lnSpc>
            </a:pPr>
            <a:r>
              <a:rPr lang="vi-VN" sz="4000">
                <a:cs typeface="Arial" panose="020B0604020202020204" pitchFamily="34" charset="0"/>
                <a:sym typeface="Wingdings" panose="05000000000000000000" pitchFamily="2" charset="2"/>
              </a:rPr>
              <a:t>Các thông tin cho biết giá cả thị trường tại những thời điểm và địa điểm khác nhau là khác nhau. </a:t>
            </a:r>
            <a:endParaRPr lang="en-US" sz="4000">
              <a:cs typeface="Arial" panose="020B0604020202020204" pitchFamily="34" charset="0"/>
              <a:sym typeface="Wingdings" panose="05000000000000000000" pitchFamily="2" charset="2"/>
            </a:endParaRPr>
          </a:p>
        </p:txBody>
      </p:sp>
      <p:sp>
        <p:nvSpPr>
          <p:cNvPr id="11" name="Right Arrow 10"/>
          <p:cNvSpPr/>
          <p:nvPr/>
        </p:nvSpPr>
        <p:spPr>
          <a:xfrm>
            <a:off x="131520" y="7813941"/>
            <a:ext cx="1386022" cy="762000"/>
          </a:xfrm>
          <a:prstGeom prst="rightArrow">
            <a:avLst/>
          </a:prstGeom>
          <a:solidFill>
            <a:srgbClr val="DD5248"/>
          </a:solidFill>
          <a:ln>
            <a:solidFill>
              <a:srgbClr val="DD5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17542" y="7426167"/>
            <a:ext cx="8312258" cy="1824923"/>
          </a:xfrm>
          <a:prstGeom prst="rect">
            <a:avLst/>
          </a:prstGeom>
          <a:noFill/>
        </p:spPr>
        <p:txBody>
          <a:bodyPr wrap="square" rtlCol="0">
            <a:spAutoFit/>
          </a:bodyPr>
          <a:lstStyle/>
          <a:p>
            <a:pPr>
              <a:lnSpc>
                <a:spcPct val="150000"/>
              </a:lnSpc>
            </a:pPr>
            <a:r>
              <a:rPr lang="fr-FR" sz="4000" i="1">
                <a:latin typeface="Arial" panose="020B0604020202020204" pitchFamily="34" charset="0"/>
                <a:cs typeface="Arial" panose="020B0604020202020204" pitchFamily="34" charset="0"/>
              </a:rPr>
              <a:t>Khi nói về giá cả, phải nói rõ tại thời điểm nào, ở đâu.</a:t>
            </a:r>
            <a:endParaRPr lang="en-US" sz="4000" i="1">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stretch>
            <a:fillRect/>
          </a:stretch>
        </p:blipFill>
        <p:spPr>
          <a:xfrm>
            <a:off x="10363200" y="4271038"/>
            <a:ext cx="7143750" cy="4762500"/>
          </a:xfrm>
          <a:prstGeom prst="rect">
            <a:avLst/>
          </a:prstGeom>
        </p:spPr>
      </p:pic>
    </p:spTree>
    <p:extLst>
      <p:ext uri="{BB962C8B-B14F-4D97-AF65-F5344CB8AC3E}">
        <p14:creationId xmlns:p14="http://schemas.microsoft.com/office/powerpoint/2010/main" val="23918741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11"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8" name="TextBox 7"/>
          <p:cNvSpPr txBox="1"/>
          <p:nvPr/>
        </p:nvSpPr>
        <p:spPr>
          <a:xfrm>
            <a:off x="1287766" y="3142074"/>
            <a:ext cx="8697490"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cs typeface="Arial" panose="020B0604020202020204" pitchFamily="34" charset="0"/>
                <a:sym typeface="Wingdings" panose="05000000000000000000" pitchFamily="2" charset="2"/>
              </a:rPr>
              <a:t>Khái niệm:</a:t>
            </a:r>
          </a:p>
          <a:p>
            <a:pPr algn="just">
              <a:lnSpc>
                <a:spcPct val="150000"/>
              </a:lnSpc>
            </a:pPr>
            <a:r>
              <a:rPr lang="vi-VN" sz="4000">
                <a:cs typeface="Arial" panose="020B0604020202020204" pitchFamily="34" charset="0"/>
                <a:sym typeface="Wingdings" panose="05000000000000000000" pitchFamily="2" charset="2"/>
              </a:rPr>
              <a:t>Giá cả thị trường là giả hàng hoá và dịch vụ hình thành do tác động qua lại giữa các chủ thể kinh tế tham gia hoạt động mua bán trên thị trường tại một thời điểm, địa điểm nhất định.</a:t>
            </a:r>
            <a:endParaRPr lang="en-US" sz="4000">
              <a:cs typeface="Arial" panose="020B0604020202020204" pitchFamily="34" charset="0"/>
              <a:sym typeface="Wingdings" panose="05000000000000000000" pitchFamily="2" charset="2"/>
            </a:endParaRPr>
          </a:p>
        </p:txBody>
      </p:sp>
      <p:grpSp>
        <p:nvGrpSpPr>
          <p:cNvPr id="13" name="Group 2"/>
          <p:cNvGrpSpPr/>
          <p:nvPr/>
        </p:nvGrpSpPr>
        <p:grpSpPr>
          <a:xfrm>
            <a:off x="-203847" y="8774385"/>
            <a:ext cx="18753936" cy="1745583"/>
            <a:chOff x="0" y="0"/>
            <a:chExt cx="4939308" cy="459742"/>
          </a:xfrm>
        </p:grpSpPr>
        <p:sp>
          <p:nvSpPr>
            <p:cNvPr id="15" name="Freeform 3"/>
            <p:cNvSpPr/>
            <p:nvPr/>
          </p:nvSpPr>
          <p:spPr>
            <a:xfrm>
              <a:off x="0" y="0"/>
              <a:ext cx="4939308" cy="459742"/>
            </a:xfrm>
            <a:custGeom>
              <a:avLst/>
              <a:gdLst/>
              <a:ahLst/>
              <a:cxnLst/>
              <a:rect l="l" t="t" r="r" b="b"/>
              <a:pathLst>
                <a:path w="4939308" h="459742">
                  <a:moveTo>
                    <a:pt x="0" y="0"/>
                  </a:moveTo>
                  <a:lnTo>
                    <a:pt x="4939308" y="0"/>
                  </a:lnTo>
                  <a:lnTo>
                    <a:pt x="4939308" y="459742"/>
                  </a:lnTo>
                  <a:lnTo>
                    <a:pt x="0" y="459742"/>
                  </a:lnTo>
                  <a:close/>
                </a:path>
              </a:pathLst>
            </a:custGeom>
            <a:solidFill>
              <a:srgbClr val="FEC655"/>
            </a:solidFill>
          </p:spPr>
        </p:sp>
        <p:sp>
          <p:nvSpPr>
            <p:cNvPr id="16"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47554" y="3484573"/>
            <a:ext cx="6711746" cy="6162603"/>
          </a:xfrm>
          <a:prstGeom prst="rect">
            <a:avLst/>
          </a:prstGeom>
        </p:spPr>
      </p:pic>
      <p:pic>
        <p:nvPicPr>
          <p:cNvPr id="18"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87945" y="2453340"/>
            <a:ext cx="4618075" cy="7559349"/>
          </a:xfrm>
          <a:prstGeom prst="rect">
            <a:avLst/>
          </a:prstGeom>
        </p:spPr>
      </p:pic>
    </p:spTree>
    <p:extLst>
      <p:ext uri="{BB962C8B-B14F-4D97-AF65-F5344CB8AC3E}">
        <p14:creationId xmlns:p14="http://schemas.microsoft.com/office/powerpoint/2010/main" val="50191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7" name="TextBox 6"/>
          <p:cNvSpPr txBox="1"/>
          <p:nvPr/>
        </p:nvSpPr>
        <p:spPr>
          <a:xfrm>
            <a:off x="4572000" y="3112732"/>
            <a:ext cx="15621000" cy="901593"/>
          </a:xfrm>
          <a:prstGeom prst="rect">
            <a:avLst/>
          </a:prstGeom>
          <a:noFill/>
        </p:spPr>
        <p:txBody>
          <a:bodyPr wrap="square" rtlCol="0">
            <a:spAutoFit/>
          </a:bodyPr>
          <a:lstStyle/>
          <a:p>
            <a:pPr>
              <a:lnSpc>
                <a:spcPct val="150000"/>
              </a:lnSpc>
            </a:pPr>
            <a:r>
              <a:rPr lang="en-US" sz="4000" i="1">
                <a:latin typeface="Arial" panose="020B0604020202020204" pitchFamily="34" charset="0"/>
                <a:cs typeface="Arial" panose="020B0604020202020204" pitchFamily="34" charset="0"/>
              </a:rPr>
              <a:t>Đọc thông tin 1 và thông tin 2 ở mục 3b và trả lời câu hỏi:</a:t>
            </a:r>
          </a:p>
        </p:txBody>
      </p:sp>
      <p:sp>
        <p:nvSpPr>
          <p:cNvPr id="12"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13" name="Rounded Rectangular Callout 12"/>
          <p:cNvSpPr/>
          <p:nvPr/>
        </p:nvSpPr>
        <p:spPr>
          <a:xfrm>
            <a:off x="122925" y="3082583"/>
            <a:ext cx="4111221" cy="895231"/>
          </a:xfrm>
          <a:prstGeom prst="wedgeRoundRectCallout">
            <a:avLst>
              <a:gd name="adj1" fmla="val -78184"/>
              <a:gd name="adj2" fmla="val 34778"/>
              <a:gd name="adj3" fmla="val 16667"/>
            </a:avLst>
          </a:prstGeom>
          <a:solidFill>
            <a:srgbClr val="BE353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bg1"/>
                </a:solidFill>
                <a:latin typeface="Arial" panose="020B0604020202020204" pitchFamily="34" charset="0"/>
                <a:cs typeface="Arial" panose="020B0604020202020204" pitchFamily="34" charset="0"/>
              </a:rPr>
              <a:t>Thảo luận nhóm</a:t>
            </a:r>
          </a:p>
        </p:txBody>
      </p:sp>
      <p:sp>
        <p:nvSpPr>
          <p:cNvPr id="9" name="TextBox 8"/>
          <p:cNvSpPr txBox="1"/>
          <p:nvPr/>
        </p:nvSpPr>
        <p:spPr>
          <a:xfrm>
            <a:off x="1407160" y="4285900"/>
            <a:ext cx="15120053" cy="582287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lnSpc>
                <a:spcPct val="150000"/>
              </a:lnSpc>
              <a:buAutoNum type="alphaLcPeriod"/>
            </a:pPr>
            <a:r>
              <a:rPr lang="en-US" sz="3200">
                <a:latin typeface="Arial" panose="020B0604020202020204" pitchFamily="34" charset="0"/>
                <a:cs typeface="Arial" panose="020B0604020202020204" pitchFamily="34" charset="0"/>
              </a:rPr>
              <a:t>Giá cả thị trường dầu thô đã biến động như thế nào trong năm 2020?</a:t>
            </a:r>
          </a:p>
          <a:p>
            <a:pPr marL="342900" indent="-342900" algn="just">
              <a:lnSpc>
                <a:spcPct val="150000"/>
              </a:lnSpc>
              <a:buAutoNum type="alphaLcPeriod"/>
            </a:pPr>
            <a:r>
              <a:rPr lang="en-US" sz="3200">
                <a:latin typeface="Arial" panose="020B0604020202020204" pitchFamily="34" charset="0"/>
                <a:cs typeface="Arial" panose="020B0604020202020204" pitchFamily="34" charset="0"/>
              </a:rPr>
              <a:t>Thông tin về giá cả thị trường đã tác động như thế nào tới các chủ thể kinh tế có liên quan?</a:t>
            </a:r>
          </a:p>
          <a:p>
            <a:pPr marL="342900" indent="-342900" algn="just">
              <a:lnSpc>
                <a:spcPct val="150000"/>
              </a:lnSpc>
              <a:buAutoNum type="alphaLcPeriod"/>
            </a:pPr>
            <a:r>
              <a:rPr lang="en-US" sz="3200">
                <a:latin typeface="Arial" panose="020B0604020202020204" pitchFamily="34" charset="0"/>
                <a:cs typeface="Arial" panose="020B0604020202020204" pitchFamily="34" charset="0"/>
              </a:rPr>
              <a:t>Thông tin 2 cho em biết gì về biến động của giá cả hồ tiêu từ giai đoạn từ 2010 – 2019?</a:t>
            </a:r>
          </a:p>
          <a:p>
            <a:pPr marL="342900" indent="-342900" algn="just">
              <a:lnSpc>
                <a:spcPct val="150000"/>
              </a:lnSpc>
              <a:buAutoNum type="alphaLcPeriod"/>
            </a:pPr>
            <a:r>
              <a:rPr lang="en-US" sz="3200">
                <a:latin typeface="Arial" panose="020B0604020202020204" pitchFamily="34" charset="0"/>
                <a:cs typeface="Arial" panose="020B0604020202020204" pitchFamily="34" charset="0"/>
              </a:rPr>
              <a:t>Em có nhận xét gì về phản ứng của các hộ nông dân khi giá cả sản phẩm biến động?</a:t>
            </a:r>
          </a:p>
        </p:txBody>
      </p:sp>
    </p:spTree>
    <p:extLst>
      <p:ext uri="{BB962C8B-B14F-4D97-AF65-F5344CB8AC3E}">
        <p14:creationId xmlns:p14="http://schemas.microsoft.com/office/powerpoint/2010/main" val="22935143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2"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73700" y="4232557"/>
            <a:ext cx="3515997" cy="6062063"/>
          </a:xfrm>
          <a:prstGeom prst="rect">
            <a:avLst/>
          </a:prstGeom>
        </p:spPr>
      </p:pic>
      <p:pic>
        <p:nvPicPr>
          <p:cNvPr id="1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60" y="6172200"/>
            <a:ext cx="3591098" cy="4114800"/>
          </a:xfrm>
          <a:prstGeom prst="rect">
            <a:avLst/>
          </a:prstGeom>
        </p:spPr>
      </p:pic>
      <p:sp>
        <p:nvSpPr>
          <p:cNvPr id="15" name="Pentagon 14"/>
          <p:cNvSpPr/>
          <p:nvPr/>
        </p:nvSpPr>
        <p:spPr>
          <a:xfrm>
            <a:off x="0" y="3053838"/>
            <a:ext cx="1905000" cy="924393"/>
          </a:xfrm>
          <a:prstGeom prst="homePlate">
            <a:avLst/>
          </a:prstGeom>
          <a:solidFill>
            <a:srgbClr val="47A27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a</a:t>
            </a:r>
          </a:p>
        </p:txBody>
      </p:sp>
      <p:sp>
        <p:nvSpPr>
          <p:cNvPr id="8" name="TextBox 7"/>
          <p:cNvSpPr txBox="1"/>
          <p:nvPr/>
        </p:nvSpPr>
        <p:spPr>
          <a:xfrm>
            <a:off x="3429000" y="3810580"/>
            <a:ext cx="12095943" cy="3785652"/>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Sự biến động của thị trường dầu thô 2020:</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01/2020: g</a:t>
            </a:r>
            <a:r>
              <a:rPr lang="vi-VN" sz="4000">
                <a:latin typeface="Arial" panose="020B0604020202020204" pitchFamily="34" charset="0"/>
                <a:cs typeface="Arial" panose="020B0604020202020204" pitchFamily="34" charset="0"/>
              </a:rPr>
              <a:t>iảm từ gần 70 USD/thùng vào </a:t>
            </a:r>
            <a:r>
              <a:rPr lang="en-US" sz="4000">
                <a:latin typeface="Arial" panose="020B0604020202020204" pitchFamily="34" charset="0"/>
                <a:cs typeface="Arial" panose="020B0604020202020204" pitchFamily="34" charset="0"/>
              </a:rPr>
              <a:t>dầu.</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4/2020: </a:t>
            </a:r>
            <a:r>
              <a:rPr lang="vi-VN" sz="4000">
                <a:latin typeface="Arial" panose="020B0604020202020204" pitchFamily="34" charset="0"/>
                <a:cs typeface="Arial" panose="020B0604020202020204" pitchFamily="34" charset="0"/>
              </a:rPr>
              <a:t>xuống dưới 20 USD/thùng</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12/2020: </a:t>
            </a:r>
            <a:r>
              <a:rPr lang="vi-VN" sz="4000">
                <a:latin typeface="Arial" panose="020B0604020202020204" pitchFamily="34" charset="0"/>
                <a:cs typeface="Arial" panose="020B0604020202020204" pitchFamily="34" charset="0"/>
              </a:rPr>
              <a:t>phục hồi</a:t>
            </a:r>
            <a:r>
              <a:rPr lang="en-US" sz="4000">
                <a:latin typeface="Arial" panose="020B0604020202020204" pitchFamily="34" charset="0"/>
                <a:cs typeface="Arial" panose="020B0604020202020204" pitchFamily="34" charset="0"/>
              </a:rPr>
              <a:t> giá </a:t>
            </a:r>
            <a:r>
              <a:rPr lang="vi-VN" sz="4000">
                <a:latin typeface="Arial" panose="020B0604020202020204" pitchFamily="34" charset="0"/>
                <a:cs typeface="Arial" panose="020B0604020202020204" pitchFamily="34" charset="0"/>
              </a:rPr>
              <a:t> lên khoảng 50 USD/thùng</a:t>
            </a:r>
          </a:p>
        </p:txBody>
      </p:sp>
    </p:spTree>
    <p:extLst>
      <p:ext uri="{BB962C8B-B14F-4D97-AF65-F5344CB8AC3E}">
        <p14:creationId xmlns:p14="http://schemas.microsoft.com/office/powerpoint/2010/main" val="3229705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2"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15" name="Pentagon 14"/>
          <p:cNvSpPr/>
          <p:nvPr/>
        </p:nvSpPr>
        <p:spPr>
          <a:xfrm>
            <a:off x="0" y="3053838"/>
            <a:ext cx="1905000" cy="924393"/>
          </a:xfrm>
          <a:prstGeom prst="homePlate">
            <a:avLst/>
          </a:prstGeom>
          <a:solidFill>
            <a:srgbClr val="BE35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b</a:t>
            </a:r>
          </a:p>
        </p:txBody>
      </p:sp>
      <p:sp>
        <p:nvSpPr>
          <p:cNvPr id="8" name="TextBox 7"/>
          <p:cNvSpPr txBox="1"/>
          <p:nvPr/>
        </p:nvSpPr>
        <p:spPr>
          <a:xfrm>
            <a:off x="1874520" y="3978231"/>
            <a:ext cx="14478000" cy="563231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Giá dầu tác động đến chủ thể sản xuất:</a:t>
            </a:r>
          </a:p>
          <a:p>
            <a:pPr marL="571500" indent="-571500">
              <a:lnSpc>
                <a:spcPct val="150000"/>
              </a:lnSpc>
              <a:buFont typeface="Wingdings" panose="05000000000000000000" pitchFamily="2" charset="2"/>
              <a:buChar char="v"/>
            </a:pPr>
            <a:r>
              <a:rPr lang="en-US" sz="4000">
                <a:latin typeface="Arial" panose="020B0604020202020204" pitchFamily="34" charset="0"/>
                <a:cs typeface="Arial" panose="020B0604020202020204" pitchFamily="34" charset="0"/>
              </a:rPr>
              <a:t>Giá giảm:</a:t>
            </a:r>
          </a:p>
          <a:p>
            <a:pPr marL="571500" indent="-571500">
              <a:lnSpc>
                <a:spcPct val="150000"/>
              </a:lnSpc>
              <a:buFontTx/>
              <a:buChar char="-"/>
            </a:pPr>
            <a:r>
              <a:rPr lang="en-US" sz="4000">
                <a:latin typeface="Arial" panose="020B0604020202020204" pitchFamily="34" charset="0"/>
                <a:cs typeface="Arial" panose="020B0604020202020204" pitchFamily="34" charset="0"/>
              </a:rPr>
              <a:t>Phải cắt giảm sản lượng ở mức kỉ lục (9,7 triệu thùng/ ngày)</a:t>
            </a:r>
          </a:p>
          <a:p>
            <a:pPr marL="571500" indent="-571500">
              <a:lnSpc>
                <a:spcPct val="150000"/>
              </a:lnSpc>
              <a:buFont typeface="Wingdings" panose="05000000000000000000" pitchFamily="2" charset="2"/>
              <a:buChar char="v"/>
            </a:pPr>
            <a:r>
              <a:rPr lang="en-US" sz="4000">
                <a:latin typeface="Arial" panose="020B0604020202020204" pitchFamily="34" charset="0"/>
                <a:cs typeface="Arial" panose="020B0604020202020204" pitchFamily="34" charset="0"/>
              </a:rPr>
              <a:t>Giá tăng: </a:t>
            </a:r>
          </a:p>
          <a:p>
            <a:pPr marL="571500" indent="-571500">
              <a:lnSpc>
                <a:spcPct val="150000"/>
              </a:lnSpc>
              <a:buFontTx/>
              <a:buChar char="-"/>
            </a:pPr>
            <a:r>
              <a:rPr lang="en-US" sz="4000">
                <a:latin typeface="Arial" panose="020B0604020202020204" pitchFamily="34" charset="0"/>
                <a:cs typeface="Arial" panose="020B0604020202020204" pitchFamily="34" charset="0"/>
              </a:rPr>
              <a:t>Sản lượng dầu thô xuất khẩu dự kiến tăng (500 000 thùng trong ngày).</a:t>
            </a:r>
          </a:p>
        </p:txBody>
      </p:sp>
    </p:spTree>
    <p:extLst>
      <p:ext uri="{BB962C8B-B14F-4D97-AF65-F5344CB8AC3E}">
        <p14:creationId xmlns:p14="http://schemas.microsoft.com/office/powerpoint/2010/main" val="862728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2"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15" name="Pentagon 14"/>
          <p:cNvSpPr/>
          <p:nvPr/>
        </p:nvSpPr>
        <p:spPr>
          <a:xfrm>
            <a:off x="0" y="3053838"/>
            <a:ext cx="1905000" cy="924393"/>
          </a:xfrm>
          <a:prstGeom prst="homePlat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c</a:t>
            </a:r>
          </a:p>
        </p:txBody>
      </p:sp>
      <p:sp>
        <p:nvSpPr>
          <p:cNvPr id="8" name="TextBox 7"/>
          <p:cNvSpPr txBox="1"/>
          <p:nvPr/>
        </p:nvSpPr>
        <p:spPr>
          <a:xfrm>
            <a:off x="1600200" y="3945211"/>
            <a:ext cx="8382000"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a:cs typeface="Arial" panose="020B0604020202020204" pitchFamily="34" charset="0"/>
              </a:rPr>
              <a:t>Thông tin 2 cho biết sự biến động của giá cả hồ tiêu như sau: </a:t>
            </a:r>
            <a:endParaRPr lang="en-US" sz="4000">
              <a:cs typeface="Arial" panose="020B0604020202020204" pitchFamily="34" charset="0"/>
            </a:endParaRPr>
          </a:p>
          <a:p>
            <a:pPr marL="571500" indent="-571500" algn="just">
              <a:lnSpc>
                <a:spcPct val="150000"/>
              </a:lnSpc>
              <a:buFontTx/>
              <a:buChar char="-"/>
            </a:pPr>
            <a:r>
              <a:rPr lang="vi-VN" sz="4000">
                <a:cs typeface="Arial" panose="020B0604020202020204" pitchFamily="34" charset="0"/>
              </a:rPr>
              <a:t>Giai đoạn 2010 – 2025, hồ tiêu tăng giá. </a:t>
            </a:r>
            <a:endParaRPr lang="en-US" sz="4000">
              <a:cs typeface="Arial" panose="020B0604020202020204" pitchFamily="34" charset="0"/>
            </a:endParaRPr>
          </a:p>
          <a:p>
            <a:pPr marL="571500" indent="-571500" algn="just">
              <a:lnSpc>
                <a:spcPct val="150000"/>
              </a:lnSpc>
              <a:buFontTx/>
              <a:buChar char="-"/>
            </a:pPr>
            <a:r>
              <a:rPr lang="vi-VN" sz="4000">
                <a:cs typeface="Arial" panose="020B0604020202020204" pitchFamily="34" charset="0"/>
              </a:rPr>
              <a:t>Giai đoạn 2017 – 2019, hồ tiêu giảm giá.</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6"/>
          <a:srcRect r="9818"/>
          <a:stretch/>
        </p:blipFill>
        <p:spPr>
          <a:xfrm>
            <a:off x="10709727" y="3238500"/>
            <a:ext cx="6835694" cy="6165863"/>
          </a:xfrm>
          <a:prstGeom prst="ellipse">
            <a:avLst/>
          </a:prstGeom>
        </p:spPr>
      </p:pic>
    </p:spTree>
    <p:extLst>
      <p:ext uri="{BB962C8B-B14F-4D97-AF65-F5344CB8AC3E}">
        <p14:creationId xmlns:p14="http://schemas.microsoft.com/office/powerpoint/2010/main" val="11967422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2"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15" name="Pentagon 14"/>
          <p:cNvSpPr/>
          <p:nvPr/>
        </p:nvSpPr>
        <p:spPr>
          <a:xfrm>
            <a:off x="0" y="3053838"/>
            <a:ext cx="1905000" cy="924393"/>
          </a:xfrm>
          <a:prstGeom prst="homePlate">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d</a:t>
            </a:r>
          </a:p>
        </p:txBody>
      </p:sp>
      <p:sp>
        <p:nvSpPr>
          <p:cNvPr id="8" name="TextBox 7"/>
          <p:cNvSpPr txBox="1"/>
          <p:nvPr/>
        </p:nvSpPr>
        <p:spPr>
          <a:xfrm>
            <a:off x="2133600" y="3070073"/>
            <a:ext cx="8382000" cy="9202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Phản ứng của các hộ nông dân:</a:t>
            </a:r>
          </a:p>
        </p:txBody>
      </p:sp>
      <p:pic>
        <p:nvPicPr>
          <p:cNvPr id="9" name="Picture 8"/>
          <p:cNvPicPr>
            <a:picLocks noChangeAspect="1"/>
          </p:cNvPicPr>
          <p:nvPr/>
        </p:nvPicPr>
        <p:blipFill rotWithShape="1">
          <a:blip r:embed="rId6"/>
          <a:srcRect l="19145" r="7042"/>
          <a:stretch/>
        </p:blipFill>
        <p:spPr>
          <a:xfrm>
            <a:off x="1371600" y="5510189"/>
            <a:ext cx="3429001" cy="3183171"/>
          </a:xfrm>
          <a:prstGeom prst="ellipse">
            <a:avLst/>
          </a:prstGeom>
          <a:ln w="57150">
            <a:solidFill>
              <a:srgbClr val="BE3531"/>
            </a:solidFill>
          </a:ln>
        </p:spPr>
      </p:pic>
      <p:pic>
        <p:nvPicPr>
          <p:cNvPr id="10" name="Picture 9"/>
          <p:cNvPicPr>
            <a:picLocks noChangeAspect="1"/>
          </p:cNvPicPr>
          <p:nvPr/>
        </p:nvPicPr>
        <p:blipFill rotWithShape="1">
          <a:blip r:embed="rId7"/>
          <a:srcRect l="29333"/>
          <a:stretch/>
        </p:blipFill>
        <p:spPr>
          <a:xfrm>
            <a:off x="7153754" y="5204416"/>
            <a:ext cx="3698281" cy="3488944"/>
          </a:xfrm>
          <a:prstGeom prst="ellipse">
            <a:avLst/>
          </a:prstGeom>
          <a:ln w="57150">
            <a:solidFill>
              <a:srgbClr val="FEC655"/>
            </a:solidFill>
          </a:ln>
        </p:spPr>
      </p:pic>
      <p:pic>
        <p:nvPicPr>
          <p:cNvPr id="11" name="Picture 10"/>
          <p:cNvPicPr>
            <a:picLocks noChangeAspect="1"/>
          </p:cNvPicPr>
          <p:nvPr/>
        </p:nvPicPr>
        <p:blipFill rotWithShape="1">
          <a:blip r:embed="rId8"/>
          <a:srcRect l="19599" r="17401"/>
          <a:stretch/>
        </p:blipFill>
        <p:spPr>
          <a:xfrm>
            <a:off x="12954000" y="5204416"/>
            <a:ext cx="3837839" cy="3488944"/>
          </a:xfrm>
          <a:prstGeom prst="ellipse">
            <a:avLst/>
          </a:prstGeom>
          <a:ln w="57150">
            <a:solidFill>
              <a:srgbClr val="47A275"/>
            </a:solidFill>
          </a:ln>
        </p:spPr>
      </p:pic>
      <p:sp>
        <p:nvSpPr>
          <p:cNvPr id="13" name="Curved Up Arrow 12"/>
          <p:cNvSpPr/>
          <p:nvPr/>
        </p:nvSpPr>
        <p:spPr>
          <a:xfrm>
            <a:off x="4800601" y="7978560"/>
            <a:ext cx="2338087" cy="71734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3771900" y="9032313"/>
            <a:ext cx="4395488" cy="630942"/>
          </a:xfrm>
          <a:prstGeom prst="rect">
            <a:avLst/>
          </a:prstGeom>
          <a:no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Giá hồ tiêu tăng</a:t>
            </a:r>
          </a:p>
        </p:txBody>
      </p:sp>
      <p:sp>
        <p:nvSpPr>
          <p:cNvPr id="16" name="TextBox 15"/>
          <p:cNvSpPr txBox="1"/>
          <p:nvPr/>
        </p:nvSpPr>
        <p:spPr>
          <a:xfrm>
            <a:off x="9982200" y="9032313"/>
            <a:ext cx="4395488" cy="630942"/>
          </a:xfrm>
          <a:prstGeom prst="rect">
            <a:avLst/>
          </a:prstGeom>
          <a:no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Giá hồ tiêu giảm</a:t>
            </a:r>
          </a:p>
        </p:txBody>
      </p:sp>
      <p:sp>
        <p:nvSpPr>
          <p:cNvPr id="17" name="Curved Down Arrow 16"/>
          <p:cNvSpPr/>
          <p:nvPr/>
        </p:nvSpPr>
        <p:spPr>
          <a:xfrm>
            <a:off x="10747318" y="5110649"/>
            <a:ext cx="2362200" cy="79907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28361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3" grpId="0" animBg="1"/>
      <p:bldP spid="14" grpId="0"/>
      <p:bldP spid="16"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2" name="TextBox 10"/>
          <p:cNvSpPr txBox="1"/>
          <p:nvPr/>
        </p:nvSpPr>
        <p:spPr>
          <a:xfrm>
            <a:off x="1371600" y="1238154"/>
            <a:ext cx="15824488" cy="1603003"/>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3. Giá cả thị trường và chức năng của thị trường</a:t>
            </a:r>
          </a:p>
        </p:txBody>
      </p:sp>
      <p:sp>
        <p:nvSpPr>
          <p:cNvPr id="8" name="TextBox 7"/>
          <p:cNvSpPr txBox="1"/>
          <p:nvPr/>
        </p:nvSpPr>
        <p:spPr>
          <a:xfrm>
            <a:off x="1016144" y="3086100"/>
            <a:ext cx="1653540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a:latin typeface="Arial" panose="020B0604020202020204" pitchFamily="34" charset="0"/>
                <a:cs typeface="Arial" panose="020B0604020202020204" pitchFamily="34" charset="0"/>
              </a:rPr>
              <a:t>Chức năng</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Giá cả là yếu tố trung tâm của thị trường, là mối quan tâm của các chủ thể kinh tế khi tham gia thị trường.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Thông qua sự biến động của giá cả, các chủ thể kinh tế </a:t>
            </a:r>
            <a:r>
              <a:rPr lang="en-US" sz="4000">
                <a:latin typeface="Arial" panose="020B0604020202020204" pitchFamily="34" charset="0"/>
                <a:cs typeface="Arial" panose="020B0604020202020204" pitchFamily="34" charset="0"/>
              </a:rPr>
              <a:t>có thể điều chỉnh hành vi sản xuất của mình.</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Giá cả còn giúp thị trường điều tiết và phân bố lại các nguồn lực giữa các ngành sản xuất theo hướng có lợi nhất cho các chủ thể kinh tế.</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6608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1639" flipH="1">
              <a:off x="17896667" y="1310186"/>
              <a:ext cx="6663458" cy="2834998"/>
            </a:xfrm>
            <a:prstGeom prst="rect">
              <a:avLst/>
            </a:prstGeom>
          </p:spPr>
        </p:pic>
      </p:grpSp>
      <p:pic>
        <p:nvPicPr>
          <p:cNvPr id="7" name="GiÃ¡ xÄng dáº§u tÄng cao nháº¥t trong 7 nÄm | VTV24" descr="GiÃ¡ xÄng dáº§u tÄng cao nháº¥t trong 7 nÄm | VTV24">
            <a:hlinkClick r:id="" action="ppaction://media"/>
            <a:extLst>
              <a:ext uri="{FF2B5EF4-FFF2-40B4-BE49-F238E27FC236}">
                <a16:creationId xmlns:a16="http://schemas.microsoft.com/office/drawing/2014/main" id="{AA24EC85-A84F-0F66-8741-5A6CEE886F6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525" y="7938"/>
            <a:ext cx="18380172" cy="1027906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a:off x="-203847" y="8774385"/>
            <a:ext cx="18753936" cy="1745583"/>
            <a:chOff x="0" y="0"/>
            <a:chExt cx="4939308" cy="459742"/>
          </a:xfrm>
        </p:grpSpPr>
        <p:sp>
          <p:nvSpPr>
            <p:cNvPr id="3" name="Freeform 3"/>
            <p:cNvSpPr/>
            <p:nvPr/>
          </p:nvSpPr>
          <p:spPr>
            <a:xfrm>
              <a:off x="0" y="0"/>
              <a:ext cx="4939308" cy="459742"/>
            </a:xfrm>
            <a:custGeom>
              <a:avLst/>
              <a:gdLst/>
              <a:ahLst/>
              <a:cxnLst/>
              <a:rect l="l" t="t" r="r" b="b"/>
              <a:pathLst>
                <a:path w="4939308" h="459742">
                  <a:moveTo>
                    <a:pt x="0" y="0"/>
                  </a:moveTo>
                  <a:lnTo>
                    <a:pt x="4939308" y="0"/>
                  </a:lnTo>
                  <a:lnTo>
                    <a:pt x="4939308" y="459742"/>
                  </a:lnTo>
                  <a:lnTo>
                    <a:pt x="0" y="459742"/>
                  </a:lnTo>
                  <a:close/>
                </a:path>
              </a:pathLst>
            </a:custGeom>
            <a:solidFill>
              <a:srgbClr val="91C4C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p:cNvSpPr txBox="1"/>
          <p:nvPr/>
        </p:nvSpPr>
        <p:spPr>
          <a:xfrm>
            <a:off x="5934621" y="876300"/>
            <a:ext cx="64770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13" name="TextBox 12"/>
          <p:cNvSpPr txBox="1"/>
          <p:nvPr/>
        </p:nvSpPr>
        <p:spPr>
          <a:xfrm>
            <a:off x="2124621" y="2283068"/>
            <a:ext cx="14097000" cy="2145268"/>
          </a:xfrm>
          <a:prstGeom prst="roundRect">
            <a:avLst/>
          </a:prstGeom>
          <a:solidFill>
            <a:srgbClr val="FEC655"/>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Các em xem lại nội dung bài học, đọc kĩ và hoàn thành phiếu bài tập được giao</a:t>
            </a:r>
          </a:p>
        </p:txBody>
      </p:sp>
      <p:pic>
        <p:nvPicPr>
          <p:cNvPr id="21" name="Picture 5"/>
          <p:cNvPicPr>
            <a:picLocks noChangeAspect="1"/>
          </p:cNvPicPr>
          <p:nvPr/>
        </p:nvPicPr>
        <p:blipFill>
          <a:blip r:embed="rId2"/>
          <a:srcRect/>
          <a:stretch>
            <a:fillRect/>
          </a:stretch>
        </p:blipFill>
        <p:spPr>
          <a:xfrm>
            <a:off x="10591800" y="3903980"/>
            <a:ext cx="7024197" cy="6400800"/>
          </a:xfrm>
          <a:prstGeom prst="rect">
            <a:avLst/>
          </a:prstGeom>
        </p:spPr>
      </p:pic>
      <p:pic>
        <p:nvPicPr>
          <p:cNvPr id="2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8447" y="0"/>
            <a:ext cx="2334214" cy="4114800"/>
          </a:xfrm>
          <a:prstGeom prst="rect">
            <a:avLst/>
          </a:prstGeom>
        </p:spPr>
      </p:pic>
    </p:spTree>
    <p:extLst>
      <p:ext uri="{BB962C8B-B14F-4D97-AF65-F5344CB8AC3E}">
        <p14:creationId xmlns:p14="http://schemas.microsoft.com/office/powerpoint/2010/main" val="3640662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a:off x="-203847" y="8774385"/>
            <a:ext cx="18753936" cy="1745583"/>
            <a:chOff x="0" y="0"/>
            <a:chExt cx="4939308" cy="459742"/>
          </a:xfrm>
        </p:grpSpPr>
        <p:sp>
          <p:nvSpPr>
            <p:cNvPr id="3" name="Freeform 3"/>
            <p:cNvSpPr/>
            <p:nvPr/>
          </p:nvSpPr>
          <p:spPr>
            <a:xfrm>
              <a:off x="0" y="0"/>
              <a:ext cx="4939308" cy="459742"/>
            </a:xfrm>
            <a:custGeom>
              <a:avLst/>
              <a:gdLst/>
              <a:ahLst/>
              <a:cxnLst/>
              <a:rect l="l" t="t" r="r" b="b"/>
              <a:pathLst>
                <a:path w="4939308" h="459742">
                  <a:moveTo>
                    <a:pt x="0" y="0"/>
                  </a:moveTo>
                  <a:lnTo>
                    <a:pt x="4939308" y="0"/>
                  </a:lnTo>
                  <a:lnTo>
                    <a:pt x="4939308" y="459742"/>
                  </a:lnTo>
                  <a:lnTo>
                    <a:pt x="0" y="459742"/>
                  </a:lnTo>
                  <a:close/>
                </a:path>
              </a:pathLst>
            </a:custGeom>
            <a:solidFill>
              <a:srgbClr val="91C4C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p:cNvSpPr txBox="1"/>
          <p:nvPr/>
        </p:nvSpPr>
        <p:spPr>
          <a:xfrm>
            <a:off x="5934621" y="876300"/>
            <a:ext cx="64770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6" name="Pentagon 5"/>
          <p:cNvSpPr/>
          <p:nvPr/>
        </p:nvSpPr>
        <p:spPr>
          <a:xfrm>
            <a:off x="0" y="2106975"/>
            <a:ext cx="5105400" cy="1143000"/>
          </a:xfrm>
          <a:prstGeom prst="homePlate">
            <a:avLst/>
          </a:prstGeom>
          <a:solidFill>
            <a:srgbClr val="47A27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Nhiệm vụ 1</a:t>
            </a:r>
          </a:p>
        </p:txBody>
      </p:sp>
      <p:sp>
        <p:nvSpPr>
          <p:cNvPr id="7" name="TextBox 6"/>
          <p:cNvSpPr txBox="1"/>
          <p:nvPr/>
        </p:nvSpPr>
        <p:spPr>
          <a:xfrm>
            <a:off x="5410200" y="1882735"/>
            <a:ext cx="11887200" cy="1824923"/>
          </a:xfrm>
          <a:prstGeom prst="rect">
            <a:avLst/>
          </a:prstGeom>
          <a:noFill/>
        </p:spPr>
        <p:txBody>
          <a:bodyPr wrap="square" rtlCol="0">
            <a:spAutoFit/>
          </a:bodyPr>
          <a:lstStyle/>
          <a:p>
            <a:pPr>
              <a:lnSpc>
                <a:spcPct val="150000"/>
              </a:lnSpc>
            </a:pPr>
            <a:r>
              <a:rPr lang="en-US" sz="4000" b="1" i="1">
                <a:latin typeface="Arial" panose="020B0604020202020204" pitchFamily="34" charset="0"/>
                <a:cs typeface="Arial" panose="020B0604020202020204" pitchFamily="34" charset="0"/>
              </a:rPr>
              <a:t>Tìm hiểu về thị trường hàng tiêu dùng trong dịp tết Nguyên đán tại địa phương em:</a:t>
            </a:r>
          </a:p>
        </p:txBody>
      </p:sp>
      <p:sp>
        <p:nvSpPr>
          <p:cNvPr id="8" name="TextBox 7"/>
          <p:cNvSpPr txBox="1"/>
          <p:nvPr/>
        </p:nvSpPr>
        <p:spPr>
          <a:xfrm>
            <a:off x="1339203" y="3821727"/>
            <a:ext cx="15958197" cy="563231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Viết bài thu hoạch:</a:t>
            </a:r>
          </a:p>
          <a:p>
            <a:pPr>
              <a:lnSpc>
                <a:spcPct val="150000"/>
              </a:lnSpc>
            </a:pPr>
            <a:r>
              <a:rPr lang="en-US" sz="4000">
                <a:latin typeface="Arial" panose="020B0604020202020204" pitchFamily="34" charset="0"/>
                <a:cs typeface="Arial" panose="020B0604020202020204" pitchFamily="34" charset="0"/>
              </a:rPr>
              <a:t>1. </a:t>
            </a:r>
            <a:r>
              <a:rPr lang="vi-VN" sz="4000">
                <a:latin typeface="Arial" panose="020B0604020202020204" pitchFamily="34" charset="0"/>
                <a:cs typeface="Arial" panose="020B0604020202020204" pitchFamily="34" charset="0"/>
              </a:rPr>
              <a:t>Mô tả hoạt động của người mua, người bán đang diễn ra đối với một số mặt hàng thiết yếu trong dịp gần Tết</a:t>
            </a:r>
            <a:r>
              <a:rPr lang="en-US" sz="4000">
                <a:latin typeface="Arial" panose="020B0604020202020204" pitchFamily="34" charset="0"/>
                <a:cs typeface="Arial" panose="020B0604020202020204" pitchFamily="34" charset="0"/>
              </a:rPr>
              <a:t>.</a:t>
            </a:r>
          </a:p>
          <a:p>
            <a:pPr>
              <a:lnSpc>
                <a:spcPct val="150000"/>
              </a:lnSpc>
            </a:pPr>
            <a:r>
              <a:rPr lang="en-US" sz="4000">
                <a:latin typeface="Arial" panose="020B0604020202020204" pitchFamily="34" charset="0"/>
                <a:cs typeface="Arial" panose="020B0604020202020204" pitchFamily="34" charset="0"/>
              </a:rPr>
              <a:t>2. </a:t>
            </a:r>
            <a:r>
              <a:rPr lang="nl-NL" sz="4000">
                <a:latin typeface="Arial" panose="020B0604020202020204" pitchFamily="34" charset="0"/>
                <a:cs typeface="Arial" panose="020B0604020202020204" pitchFamily="34" charset="0"/>
              </a:rPr>
              <a:t>Nêu nhận xét về giá cả thị trường, sự biển động của giả cả trong những ngày giáp Tết, sự lựa chọn hàng hoả thay thế của người tiêu dùng (của gia đình em) khi giả cả tăng.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7207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 calcmode="lin" valueType="num">
                                      <p:cBhvr additive="base">
                                        <p:cTn id="3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 calcmode="lin" valueType="num">
                                      <p:cBhvr additive="base">
                                        <p:cTn id="3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a:off x="-203847" y="8774385"/>
            <a:ext cx="18753936" cy="1745583"/>
            <a:chOff x="0" y="0"/>
            <a:chExt cx="4939308" cy="459742"/>
          </a:xfrm>
        </p:grpSpPr>
        <p:sp>
          <p:nvSpPr>
            <p:cNvPr id="3" name="Freeform 3"/>
            <p:cNvSpPr/>
            <p:nvPr/>
          </p:nvSpPr>
          <p:spPr>
            <a:xfrm>
              <a:off x="0" y="0"/>
              <a:ext cx="4939308" cy="459742"/>
            </a:xfrm>
            <a:custGeom>
              <a:avLst/>
              <a:gdLst/>
              <a:ahLst/>
              <a:cxnLst/>
              <a:rect l="l" t="t" r="r" b="b"/>
              <a:pathLst>
                <a:path w="4939308" h="459742">
                  <a:moveTo>
                    <a:pt x="0" y="0"/>
                  </a:moveTo>
                  <a:lnTo>
                    <a:pt x="4939308" y="0"/>
                  </a:lnTo>
                  <a:lnTo>
                    <a:pt x="4939308" y="459742"/>
                  </a:lnTo>
                  <a:lnTo>
                    <a:pt x="0" y="459742"/>
                  </a:lnTo>
                  <a:close/>
                </a:path>
              </a:pathLst>
            </a:custGeom>
            <a:solidFill>
              <a:srgbClr val="91C4C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p:cNvSpPr txBox="1"/>
          <p:nvPr/>
        </p:nvSpPr>
        <p:spPr>
          <a:xfrm>
            <a:off x="5934621" y="876300"/>
            <a:ext cx="64770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6" name="Pentagon 5"/>
          <p:cNvSpPr/>
          <p:nvPr/>
        </p:nvSpPr>
        <p:spPr>
          <a:xfrm>
            <a:off x="0" y="2106975"/>
            <a:ext cx="5105400" cy="1143000"/>
          </a:xfrm>
          <a:prstGeom prst="homePlate">
            <a:avLst/>
          </a:prstGeom>
          <a:solidFill>
            <a:srgbClr val="BE353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Nhiệm vụ 2</a:t>
            </a:r>
          </a:p>
        </p:txBody>
      </p:sp>
      <p:sp>
        <p:nvSpPr>
          <p:cNvPr id="7" name="TextBox 6"/>
          <p:cNvSpPr txBox="1"/>
          <p:nvPr/>
        </p:nvSpPr>
        <p:spPr>
          <a:xfrm>
            <a:off x="5384800" y="2227678"/>
            <a:ext cx="11887200" cy="901593"/>
          </a:xfrm>
          <a:prstGeom prst="rect">
            <a:avLst/>
          </a:prstGeom>
          <a:noFill/>
        </p:spPr>
        <p:txBody>
          <a:bodyPr wrap="square" rtlCol="0">
            <a:spAutoFit/>
          </a:bodyPr>
          <a:lstStyle/>
          <a:p>
            <a:pPr>
              <a:lnSpc>
                <a:spcPct val="150000"/>
              </a:lnSpc>
            </a:pPr>
            <a:r>
              <a:rPr lang="en-US" sz="4000" b="1" i="1">
                <a:latin typeface="Arial" panose="020B0604020202020204" pitchFamily="34" charset="0"/>
                <a:cs typeface="Arial" panose="020B0604020202020204" pitchFamily="34" charset="0"/>
              </a:rPr>
              <a:t>Tổ chức toạ đàm</a:t>
            </a:r>
          </a:p>
        </p:txBody>
      </p:sp>
      <p:sp>
        <p:nvSpPr>
          <p:cNvPr id="8" name="TextBox 7"/>
          <p:cNvSpPr txBox="1"/>
          <p:nvPr/>
        </p:nvSpPr>
        <p:spPr>
          <a:xfrm>
            <a:off x="1041622" y="3813365"/>
            <a:ext cx="16262997" cy="470898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Yêu cầu nội dung:</a:t>
            </a:r>
          </a:p>
          <a:p>
            <a:pPr marL="742950" indent="-742950">
              <a:lnSpc>
                <a:spcPct val="150000"/>
              </a:lnSpc>
              <a:buAutoNum type="arabicPeriod"/>
            </a:pPr>
            <a:r>
              <a:rPr lang="en-US" sz="4000">
                <a:latin typeface="Arial" panose="020B0604020202020204" pitchFamily="34" charset="0"/>
                <a:cs typeface="Arial" panose="020B0604020202020204" pitchFamily="34" charset="0"/>
              </a:rPr>
              <a:t>tạo nhóm thống nhất ý tưởng </a:t>
            </a:r>
            <a:r>
              <a:rPr lang="nl-NL" sz="4000">
                <a:latin typeface="Arial" panose="020B0604020202020204" pitchFamily="34" charset="0"/>
                <a:cs typeface="Arial" panose="020B0604020202020204" pitchFamily="34" charset="0"/>
              </a:rPr>
              <a:t>liên quan đến hành vi không đúng khi tham gia thị trường, làm cơ sở cho việc phê phán hành vi không đúng, góp phần nâng cao ý thức của bản thân trong trương lai.</a:t>
            </a:r>
          </a:p>
          <a:p>
            <a:pPr marL="742950" indent="-742950">
              <a:lnSpc>
                <a:spcPct val="150000"/>
              </a:lnSpc>
              <a:buAutoNum type="arabicPeriod"/>
            </a:pPr>
            <a:r>
              <a:rPr lang="nl-NL" sz="4000">
                <a:latin typeface="Arial" panose="020B0604020202020204" pitchFamily="34" charset="0"/>
                <a:cs typeface="Arial" panose="020B0604020202020204" pitchFamily="34" charset="0"/>
              </a:rPr>
              <a:t>Tiến hành thực hiện toạ đàm theo kế hoạch.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9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grpSp>
        <p:nvGrpSpPr>
          <p:cNvPr id="7" name="Group 7"/>
          <p:cNvGrpSpPr/>
          <p:nvPr/>
        </p:nvGrpSpPr>
        <p:grpSpPr>
          <a:xfrm>
            <a:off x="3381960" y="4139972"/>
            <a:ext cx="4827117" cy="482711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EC655"/>
            </a:solidFill>
          </p:spPr>
        </p:sp>
        <p:sp>
          <p:nvSpPr>
            <p:cNvPr id="9" name="TextBox 9"/>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231756" y="2346565"/>
            <a:ext cx="15824488" cy="1348190"/>
          </a:xfrm>
          <a:prstGeom prst="rect">
            <a:avLst/>
          </a:prstGeom>
        </p:spPr>
        <p:txBody>
          <a:bodyPr lIns="0" tIns="0" rIns="0" bIns="0" rtlCol="0" anchor="t">
            <a:spAutoFit/>
          </a:bodyPr>
          <a:lstStyle/>
          <a:p>
            <a:pPr algn="ctr">
              <a:lnSpc>
                <a:spcPts val="12451"/>
              </a:lnSpc>
            </a:pPr>
            <a:r>
              <a:rPr lang="en-US" sz="5000" b="1">
                <a:solidFill>
                  <a:srgbClr val="292524"/>
                </a:solidFill>
                <a:latin typeface="Arial" panose="020B0604020202020204" pitchFamily="34" charset="0"/>
                <a:cs typeface="Arial" panose="020B0604020202020204" pitchFamily="34" charset="0"/>
              </a:rPr>
              <a:t>HƯỚNG DẪN VỀ NHÀ</a:t>
            </a:r>
          </a:p>
        </p:txBody>
      </p:sp>
      <p:grpSp>
        <p:nvGrpSpPr>
          <p:cNvPr id="11" name="Group 11"/>
          <p:cNvGrpSpPr/>
          <p:nvPr/>
        </p:nvGrpSpPr>
        <p:grpSpPr>
          <a:xfrm>
            <a:off x="9909524" y="4139972"/>
            <a:ext cx="4827117" cy="482711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EC655"/>
            </a:solidFill>
          </p:spPr>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842261" y="5189192"/>
            <a:ext cx="3844075" cy="2769989"/>
          </a:xfrm>
          <a:prstGeom prst="rect">
            <a:avLst/>
          </a:prstGeom>
        </p:spPr>
        <p:txBody>
          <a:bodyPr wrap="square" lIns="0" tIns="0" rIns="0" bIns="0" rtlCol="0" anchor="t">
            <a:spAutoFit/>
          </a:bodyPr>
          <a:lstStyle/>
          <a:p>
            <a:pPr algn="ctr">
              <a:lnSpc>
                <a:spcPct val="150000"/>
              </a:lnSpc>
            </a:pPr>
            <a:r>
              <a:rPr lang="en-US" sz="4000">
                <a:solidFill>
                  <a:srgbClr val="292524"/>
                </a:solidFill>
                <a:latin typeface="Arial" panose="020B0604020202020204" pitchFamily="34" charset="0"/>
                <a:cs typeface="Arial" panose="020B0604020202020204" pitchFamily="34" charset="0"/>
              </a:rPr>
              <a:t>Ôn tập nội dung bài học của  ngày hôm nay</a:t>
            </a:r>
          </a:p>
        </p:txBody>
      </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83373">
            <a:off x="-1304230" y="7206599"/>
            <a:ext cx="5998599" cy="315199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83500">
            <a:off x="14807180" y="5709394"/>
            <a:ext cx="3176634" cy="5672560"/>
          </a:xfrm>
          <a:prstGeom prst="rect">
            <a:avLst/>
          </a:prstGeom>
        </p:spPr>
      </p:pic>
      <p:sp>
        <p:nvSpPr>
          <p:cNvPr id="20" name="TextBox 14"/>
          <p:cNvSpPr txBox="1"/>
          <p:nvPr/>
        </p:nvSpPr>
        <p:spPr>
          <a:xfrm>
            <a:off x="10401044" y="5325463"/>
            <a:ext cx="3844075" cy="2769989"/>
          </a:xfrm>
          <a:prstGeom prst="rect">
            <a:avLst/>
          </a:prstGeom>
        </p:spPr>
        <p:txBody>
          <a:bodyPr wrap="square" lIns="0" tIns="0" rIns="0" bIns="0" rtlCol="0" anchor="t">
            <a:spAutoFit/>
          </a:bodyPr>
          <a:lstStyle/>
          <a:p>
            <a:pPr algn="ctr">
              <a:lnSpc>
                <a:spcPct val="150000"/>
              </a:lnSpc>
            </a:pPr>
            <a:r>
              <a:rPr lang="en-US" sz="4000">
                <a:solidFill>
                  <a:srgbClr val="292524"/>
                </a:solidFill>
                <a:latin typeface="Arial" panose="020B0604020202020204" pitchFamily="34" charset="0"/>
                <a:cs typeface="Arial" panose="020B0604020202020204" pitchFamily="34" charset="0"/>
              </a:rPr>
              <a:t>Đọc trước, soạn bài học cho tiết học sau</a:t>
            </a:r>
          </a:p>
        </p:txBody>
      </p:sp>
    </p:spTree>
    <p:extLst>
      <p:ext uri="{BB962C8B-B14F-4D97-AF65-F5344CB8AC3E}">
        <p14:creationId xmlns:p14="http://schemas.microsoft.com/office/powerpoint/2010/main" val="50396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a:off x="-203847" y="8774385"/>
            <a:ext cx="18753936" cy="1745583"/>
            <a:chOff x="0" y="0"/>
            <a:chExt cx="4939308" cy="459742"/>
          </a:xfrm>
        </p:grpSpPr>
        <p:sp>
          <p:nvSpPr>
            <p:cNvPr id="3" name="Freeform 3"/>
            <p:cNvSpPr/>
            <p:nvPr/>
          </p:nvSpPr>
          <p:spPr>
            <a:xfrm>
              <a:off x="0" y="0"/>
              <a:ext cx="4939308" cy="459742"/>
            </a:xfrm>
            <a:custGeom>
              <a:avLst/>
              <a:gdLst/>
              <a:ahLst/>
              <a:cxnLst/>
              <a:rect l="l" t="t" r="r" b="b"/>
              <a:pathLst>
                <a:path w="4939308" h="459742">
                  <a:moveTo>
                    <a:pt x="0" y="0"/>
                  </a:moveTo>
                  <a:lnTo>
                    <a:pt x="4939308" y="0"/>
                  </a:lnTo>
                  <a:lnTo>
                    <a:pt x="4939308" y="459742"/>
                  </a:lnTo>
                  <a:lnTo>
                    <a:pt x="0" y="459742"/>
                  </a:lnTo>
                  <a:close/>
                </a:path>
              </a:pathLst>
            </a:custGeom>
            <a:solidFill>
              <a:srgbClr val="DD524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215785">
            <a:off x="-140401" y="-971442"/>
            <a:ext cx="18568801" cy="3534347"/>
            <a:chOff x="0" y="0"/>
            <a:chExt cx="24758402" cy="4712463"/>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87459" y="1563596"/>
            <a:ext cx="7129831" cy="861847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23555" y="2465002"/>
            <a:ext cx="6513591" cy="7821998"/>
          </a:xfrm>
          <a:prstGeom prst="rect">
            <a:avLst/>
          </a:prstGeom>
        </p:spPr>
      </p:pic>
      <p:sp>
        <p:nvSpPr>
          <p:cNvPr id="13" name="TextBox 13"/>
          <p:cNvSpPr txBox="1"/>
          <p:nvPr/>
        </p:nvSpPr>
        <p:spPr>
          <a:xfrm>
            <a:off x="2238230" y="3502769"/>
            <a:ext cx="13869781" cy="3231654"/>
          </a:xfrm>
          <a:prstGeom prst="rect">
            <a:avLst/>
          </a:prstGeom>
        </p:spPr>
        <p:txBody>
          <a:bodyPr wrap="square" lIns="0" tIns="0" rIns="0" bIns="0" rtlCol="0" anchor="t">
            <a:spAutoFit/>
          </a:bodyPr>
          <a:lstStyle/>
          <a:p>
            <a:pPr algn="ctr">
              <a:lnSpc>
                <a:spcPct val="150000"/>
              </a:lnSpc>
            </a:pPr>
            <a:r>
              <a:rPr lang="en-US" sz="7000" b="1">
                <a:solidFill>
                  <a:srgbClr val="292524"/>
                </a:solidFill>
                <a:latin typeface="Arial" panose="020B0604020202020204" pitchFamily="34" charset="0"/>
                <a:cs typeface="Arial" panose="020B0604020202020204" pitchFamily="34" charset="0"/>
              </a:rPr>
              <a:t>CẢM ƠN CÁC EM ĐÃ CHÚ Ý </a:t>
            </a:r>
          </a:p>
          <a:p>
            <a:pPr algn="ctr">
              <a:lnSpc>
                <a:spcPct val="150000"/>
              </a:lnSpc>
            </a:pPr>
            <a:r>
              <a:rPr lang="en-US" sz="7000" b="1">
                <a:solidFill>
                  <a:srgbClr val="292524"/>
                </a:solidFill>
                <a:latin typeface="Arial" panose="020B0604020202020204" pitchFamily="34" charset="0"/>
                <a:cs typeface="Arial" panose="020B0604020202020204" pitchFamily="34" charset="0"/>
              </a:rPr>
              <a:t>LẮNG NGHE!</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a:off x="-203847" y="8367985"/>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78564" y="1065113"/>
            <a:ext cx="8048014" cy="88705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64198" y="1379831"/>
            <a:ext cx="6128396" cy="8241119"/>
          </a:xfrm>
          <a:prstGeom prst="rect">
            <a:avLst/>
          </a:prstGeom>
        </p:spPr>
      </p:pic>
      <p:grpSp>
        <p:nvGrpSpPr>
          <p:cNvPr id="7" name="Group 7"/>
          <p:cNvGrpSpPr/>
          <p:nvPr/>
        </p:nvGrpSpPr>
        <p:grpSpPr>
          <a:xfrm rot="-215785">
            <a:off x="-140401" y="-738474"/>
            <a:ext cx="18568801" cy="3534347"/>
            <a:chOff x="0" y="0"/>
            <a:chExt cx="24758402" cy="4712463"/>
          </a:xfrm>
        </p:grpSpPr>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4402">
              <a:off x="143338" y="381231"/>
              <a:ext cx="6663458" cy="283499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5897" flipH="1">
              <a:off x="5772676" y="281170"/>
              <a:ext cx="6663458" cy="283499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71">
              <a:off x="12293396" y="759906"/>
              <a:ext cx="6663458" cy="28349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1639" flipH="1">
              <a:off x="17896667" y="1310186"/>
              <a:ext cx="6663458" cy="2834998"/>
            </a:xfrm>
            <a:prstGeom prst="rect">
              <a:avLst/>
            </a:prstGeom>
          </p:spPr>
        </p:pic>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48542" y="3117975"/>
            <a:ext cx="3121432" cy="6822124"/>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7807" y="3901222"/>
            <a:ext cx="2930775" cy="5970098"/>
          </a:xfrm>
          <a:prstGeom prst="rect">
            <a:avLst/>
          </a:prstGeom>
        </p:spPr>
      </p:pic>
      <p:sp>
        <p:nvSpPr>
          <p:cNvPr id="15" name="TextBox 15"/>
          <p:cNvSpPr txBox="1"/>
          <p:nvPr/>
        </p:nvSpPr>
        <p:spPr>
          <a:xfrm>
            <a:off x="3438711" y="4542093"/>
            <a:ext cx="11465339" cy="1517403"/>
          </a:xfrm>
          <a:prstGeom prst="rect">
            <a:avLst/>
          </a:prstGeom>
        </p:spPr>
        <p:txBody>
          <a:bodyPr wrap="square" lIns="0" tIns="0" rIns="0" bIns="0" rtlCol="0" anchor="t">
            <a:spAutoFit/>
          </a:bodyPr>
          <a:lstStyle/>
          <a:p>
            <a:pPr algn="ctr">
              <a:lnSpc>
                <a:spcPct val="150000"/>
              </a:lnSpc>
            </a:pPr>
            <a:r>
              <a:rPr lang="en-US" sz="7500" b="1" spc="147" dirty="0">
                <a:solidFill>
                  <a:srgbClr val="292524"/>
                </a:solidFill>
                <a:latin typeface="Arial" panose="020B0604020202020204" pitchFamily="34" charset="0"/>
                <a:cs typeface="Arial" panose="020B0604020202020204" pitchFamily="34" charset="0"/>
              </a:rPr>
              <a:t>CƠ CHẾ THỊ TRƯỜNG</a:t>
            </a:r>
          </a:p>
        </p:txBody>
      </p:sp>
      <p:grpSp>
        <p:nvGrpSpPr>
          <p:cNvPr id="19" name="Group 18"/>
          <p:cNvGrpSpPr/>
          <p:nvPr/>
        </p:nvGrpSpPr>
        <p:grpSpPr>
          <a:xfrm>
            <a:off x="5208980" y="2756778"/>
            <a:ext cx="7924800" cy="1516401"/>
            <a:chOff x="5285180" y="2925973"/>
            <a:chExt cx="7924800" cy="1516401"/>
          </a:xfrm>
        </p:grpSpPr>
        <p:sp>
          <p:nvSpPr>
            <p:cNvPr id="18" name="Flowchart: Terminator 17"/>
            <p:cNvSpPr/>
            <p:nvPr/>
          </p:nvSpPr>
          <p:spPr>
            <a:xfrm>
              <a:off x="5437580" y="3078373"/>
              <a:ext cx="7772400" cy="1364001"/>
            </a:xfrm>
            <a:prstGeom prst="flowChartTerminator">
              <a:avLst/>
            </a:prstGeom>
            <a:solidFill>
              <a:srgbClr val="BE353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schemeClr val="tx1"/>
                </a:solidFill>
                <a:latin typeface="Arial" panose="020B0604020202020204" pitchFamily="34" charset="0"/>
                <a:cs typeface="Arial" panose="020B0604020202020204" pitchFamily="34" charset="0"/>
              </a:endParaRPr>
            </a:p>
          </p:txBody>
        </p:sp>
        <p:sp>
          <p:nvSpPr>
            <p:cNvPr id="17" name="Flowchart: Terminator 16"/>
            <p:cNvSpPr/>
            <p:nvPr/>
          </p:nvSpPr>
          <p:spPr>
            <a:xfrm>
              <a:off x="5285180" y="2925973"/>
              <a:ext cx="7772400" cy="1364001"/>
            </a:xfrm>
            <a:prstGeom prst="flowChartTerminator">
              <a:avLst/>
            </a:prstGeom>
            <a:solidFill>
              <a:srgbClr val="FFCB5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b="1">
                  <a:solidFill>
                    <a:schemeClr val="tx1"/>
                  </a:solidFill>
                  <a:latin typeface="Arial" panose="020B0604020202020204" pitchFamily="34" charset="0"/>
                  <a:cs typeface="Arial" panose="020B0604020202020204" pitchFamily="34" charset="0"/>
                </a:rPr>
                <a:t>Bài 4</a:t>
              </a: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TextBox 2"/>
          <p:cNvSpPr txBox="1"/>
          <p:nvPr/>
        </p:nvSpPr>
        <p:spPr>
          <a:xfrm>
            <a:off x="1619216" y="763511"/>
            <a:ext cx="15049568" cy="1694438"/>
          </a:xfrm>
          <a:prstGeom prst="rect">
            <a:avLst/>
          </a:prstGeom>
        </p:spPr>
        <p:txBody>
          <a:bodyPr lIns="0" tIns="0" rIns="0" bIns="0" rtlCol="0" anchor="t">
            <a:spAutoFit/>
          </a:bodyPr>
          <a:lstStyle/>
          <a:p>
            <a:pPr algn="ctr">
              <a:lnSpc>
                <a:spcPts val="16131"/>
              </a:lnSpc>
            </a:pPr>
            <a:r>
              <a:rPr lang="en-US" sz="5500" b="1">
                <a:latin typeface="Arial" panose="020B0604020202020204" pitchFamily="34" charset="0"/>
                <a:cs typeface="Arial" panose="020B0604020202020204" pitchFamily="34" charset="0"/>
              </a:rPr>
              <a:t>NỘI DUNG BÀI HỌC</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80334" y="3710663"/>
            <a:ext cx="2171715" cy="2159869"/>
          </a:xfrm>
          <a:prstGeom prst="rect">
            <a:avLst/>
          </a:prstGeom>
        </p:spPr>
      </p:pic>
      <p:sp>
        <p:nvSpPr>
          <p:cNvPr id="4" name="TextBox 4"/>
          <p:cNvSpPr txBox="1"/>
          <p:nvPr/>
        </p:nvSpPr>
        <p:spPr>
          <a:xfrm>
            <a:off x="3456333" y="6439678"/>
            <a:ext cx="4438790" cy="809261"/>
          </a:xfrm>
          <a:prstGeom prst="rect">
            <a:avLst/>
          </a:prstGeom>
        </p:spPr>
        <p:txBody>
          <a:bodyPr lIns="0" tIns="0" rIns="0" bIns="0" rtlCol="0" anchor="t">
            <a:spAutoFit/>
          </a:bodyPr>
          <a:lstStyle/>
          <a:p>
            <a:pPr algn="ctr">
              <a:lnSpc>
                <a:spcPct val="150000"/>
              </a:lnSpc>
            </a:pPr>
            <a:r>
              <a:rPr lang="en-US" sz="4000" dirty="0" err="1">
                <a:solidFill>
                  <a:srgbClr val="292524"/>
                </a:solidFill>
                <a:latin typeface="Arial" panose="020B0604020202020204" pitchFamily="34" charset="0"/>
                <a:cs typeface="Arial" panose="020B0604020202020204" pitchFamily="34" charset="0"/>
              </a:rPr>
              <a:t>Cơ</a:t>
            </a:r>
            <a:r>
              <a:rPr lang="en-US" sz="4000" dirty="0">
                <a:solidFill>
                  <a:srgbClr val="292524"/>
                </a:solidFill>
                <a:latin typeface="Arial" panose="020B0604020202020204" pitchFamily="34" charset="0"/>
                <a:cs typeface="Arial" panose="020B0604020202020204" pitchFamily="34" charset="0"/>
              </a:rPr>
              <a:t> </a:t>
            </a:r>
            <a:r>
              <a:rPr lang="en-US" sz="4000" dirty="0" err="1">
                <a:solidFill>
                  <a:srgbClr val="292524"/>
                </a:solidFill>
                <a:latin typeface="Arial" panose="020B0604020202020204" pitchFamily="34" charset="0"/>
                <a:cs typeface="Arial" panose="020B0604020202020204" pitchFamily="34" charset="0"/>
              </a:rPr>
              <a:t>chế</a:t>
            </a:r>
            <a:r>
              <a:rPr lang="en-US" sz="4000" dirty="0">
                <a:solidFill>
                  <a:srgbClr val="292524"/>
                </a:solidFill>
                <a:latin typeface="Arial" panose="020B0604020202020204" pitchFamily="34" charset="0"/>
                <a:cs typeface="Arial" panose="020B0604020202020204" pitchFamily="34" charset="0"/>
              </a:rPr>
              <a:t> </a:t>
            </a:r>
            <a:r>
              <a:rPr lang="en-US" sz="4000" dirty="0" err="1">
                <a:solidFill>
                  <a:srgbClr val="292524"/>
                </a:solidFill>
                <a:latin typeface="Arial" panose="020B0604020202020204" pitchFamily="34" charset="0"/>
                <a:cs typeface="Arial" panose="020B0604020202020204" pitchFamily="34" charset="0"/>
              </a:rPr>
              <a:t>thị</a:t>
            </a:r>
            <a:r>
              <a:rPr lang="en-US" sz="4000" dirty="0">
                <a:solidFill>
                  <a:srgbClr val="292524"/>
                </a:solidFill>
                <a:latin typeface="Arial" panose="020B0604020202020204" pitchFamily="34" charset="0"/>
                <a:cs typeface="Arial" panose="020B0604020202020204" pitchFamily="34" charset="0"/>
              </a:rPr>
              <a:t> </a:t>
            </a:r>
            <a:r>
              <a:rPr lang="en-US" sz="4000" dirty="0" err="1">
                <a:solidFill>
                  <a:srgbClr val="292524"/>
                </a:solidFill>
                <a:latin typeface="Arial" panose="020B0604020202020204" pitchFamily="34" charset="0"/>
                <a:cs typeface="Arial" panose="020B0604020202020204" pitchFamily="34" charset="0"/>
              </a:rPr>
              <a:t>trường</a:t>
            </a:r>
            <a:endParaRPr lang="en-US" sz="4000" dirty="0">
              <a:solidFill>
                <a:srgbClr val="29252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20600" y="3710663"/>
            <a:ext cx="2171715" cy="2159869"/>
          </a:xfrm>
          <a:prstGeom prst="rect">
            <a:avLst/>
          </a:prstGeom>
        </p:spPr>
      </p:pic>
      <p:cxnSp>
        <p:nvCxnSpPr>
          <p:cNvPr id="10" name="Straight Connector 9"/>
          <p:cNvCxnSpPr/>
          <p:nvPr/>
        </p:nvCxnSpPr>
        <p:spPr>
          <a:xfrm>
            <a:off x="1143000" y="1114425"/>
            <a:ext cx="1577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43000" y="2856488"/>
            <a:ext cx="1577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028028" y="4145034"/>
            <a:ext cx="1295400" cy="12482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1</a:t>
            </a:r>
          </a:p>
        </p:txBody>
      </p:sp>
      <p:sp>
        <p:nvSpPr>
          <p:cNvPr id="15" name="Oval 14"/>
          <p:cNvSpPr/>
          <p:nvPr/>
        </p:nvSpPr>
        <p:spPr>
          <a:xfrm>
            <a:off x="12858757" y="4166452"/>
            <a:ext cx="1295400" cy="12482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2</a:t>
            </a:r>
          </a:p>
        </p:txBody>
      </p:sp>
      <p:sp>
        <p:nvSpPr>
          <p:cNvPr id="17" name="TextBox 4"/>
          <p:cNvSpPr txBox="1"/>
          <p:nvPr/>
        </p:nvSpPr>
        <p:spPr>
          <a:xfrm>
            <a:off x="10782143" y="6422572"/>
            <a:ext cx="5448628" cy="809261"/>
          </a:xfrm>
          <a:prstGeom prst="rect">
            <a:avLst/>
          </a:prstGeom>
        </p:spPr>
        <p:txBody>
          <a:bodyPr wrap="square" lIns="0" tIns="0" rIns="0" bIns="0" rtlCol="0" anchor="t">
            <a:spAutoFit/>
          </a:bodyPr>
          <a:lstStyle/>
          <a:p>
            <a:pPr algn="ctr">
              <a:lnSpc>
                <a:spcPct val="150000"/>
              </a:lnSpc>
            </a:pPr>
            <a:r>
              <a:rPr lang="en-US" sz="4000" dirty="0" err="1">
                <a:solidFill>
                  <a:srgbClr val="292524"/>
                </a:solidFill>
                <a:latin typeface="Arial" panose="020B0604020202020204" pitchFamily="34" charset="0"/>
                <a:cs typeface="Arial" panose="020B0604020202020204" pitchFamily="34" charset="0"/>
              </a:rPr>
              <a:t>Giá</a:t>
            </a:r>
            <a:r>
              <a:rPr lang="en-US" sz="4000" dirty="0">
                <a:solidFill>
                  <a:srgbClr val="292524"/>
                </a:solidFill>
                <a:latin typeface="Arial" panose="020B0604020202020204" pitchFamily="34" charset="0"/>
                <a:cs typeface="Arial" panose="020B0604020202020204" pitchFamily="34" charset="0"/>
              </a:rPr>
              <a:t> </a:t>
            </a:r>
            <a:r>
              <a:rPr lang="en-US" sz="4000" dirty="0" err="1">
                <a:solidFill>
                  <a:srgbClr val="292524"/>
                </a:solidFill>
                <a:latin typeface="Arial" panose="020B0604020202020204" pitchFamily="34" charset="0"/>
                <a:cs typeface="Arial" panose="020B0604020202020204" pitchFamily="34" charset="0"/>
              </a:rPr>
              <a:t>cả</a:t>
            </a:r>
            <a:r>
              <a:rPr lang="en-US" sz="4000" dirty="0">
                <a:solidFill>
                  <a:srgbClr val="292524"/>
                </a:solidFill>
                <a:latin typeface="Arial" panose="020B0604020202020204" pitchFamily="34" charset="0"/>
                <a:cs typeface="Arial" panose="020B0604020202020204" pitchFamily="34" charset="0"/>
              </a:rPr>
              <a:t> </a:t>
            </a:r>
            <a:r>
              <a:rPr lang="en-US" sz="4000" dirty="0" err="1">
                <a:solidFill>
                  <a:srgbClr val="292524"/>
                </a:solidFill>
                <a:latin typeface="Arial" panose="020B0604020202020204" pitchFamily="34" charset="0"/>
                <a:cs typeface="Arial" panose="020B0604020202020204" pitchFamily="34" charset="0"/>
              </a:rPr>
              <a:t>thị</a:t>
            </a:r>
            <a:r>
              <a:rPr lang="en-US" sz="4000" dirty="0">
                <a:solidFill>
                  <a:srgbClr val="292524"/>
                </a:solidFill>
                <a:latin typeface="Arial" panose="020B0604020202020204" pitchFamily="34" charset="0"/>
                <a:cs typeface="Arial" panose="020B0604020202020204" pitchFamily="34" charset="0"/>
              </a:rPr>
              <a:t> </a:t>
            </a:r>
            <a:r>
              <a:rPr lang="en-US" sz="4000" dirty="0" err="1">
                <a:solidFill>
                  <a:srgbClr val="292524"/>
                </a:solidFill>
                <a:latin typeface="Arial" panose="020B0604020202020204" pitchFamily="34" charset="0"/>
                <a:cs typeface="Arial" panose="020B0604020202020204" pitchFamily="34" charset="0"/>
              </a:rPr>
              <a:t>trường</a:t>
            </a:r>
            <a:endParaRPr lang="en-US" sz="4000" dirty="0">
              <a:solidFill>
                <a:srgbClr val="292524"/>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animBg="1"/>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874902" y="1853757"/>
            <a:ext cx="6035465" cy="993864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092">
            <a:off x="9874902" y="5953215"/>
            <a:ext cx="10644448" cy="6115719"/>
          </a:xfrm>
          <a:prstGeom prst="rect">
            <a:avLst/>
          </a:prstGeom>
        </p:spPr>
      </p:pic>
      <p:grpSp>
        <p:nvGrpSpPr>
          <p:cNvPr id="4" name="Group 4"/>
          <p:cNvGrpSpPr/>
          <p:nvPr/>
        </p:nvGrpSpPr>
        <p:grpSpPr>
          <a:xfrm rot="764659">
            <a:off x="9865746" y="-443788"/>
            <a:ext cx="9244399" cy="2944977"/>
            <a:chOff x="0" y="0"/>
            <a:chExt cx="12325866" cy="3926636"/>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0188">
              <a:off x="197356" y="566440"/>
              <a:ext cx="6566520" cy="279375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0111" flipH="1">
              <a:off x="5727688" y="120048"/>
              <a:ext cx="6566520" cy="2793756"/>
            </a:xfrm>
            <a:prstGeom prst="rect">
              <a:avLst/>
            </a:prstGeom>
          </p:spPr>
        </p:pic>
      </p:grpSp>
      <p:sp>
        <p:nvSpPr>
          <p:cNvPr id="10" name="Oval Callout 9"/>
          <p:cNvSpPr/>
          <p:nvPr/>
        </p:nvSpPr>
        <p:spPr>
          <a:xfrm>
            <a:off x="146581" y="335159"/>
            <a:ext cx="5616434" cy="1676400"/>
          </a:xfrm>
          <a:prstGeom prst="wedgeEllipseCallout">
            <a:avLst>
              <a:gd name="adj1" fmla="val 42703"/>
              <a:gd name="adj2" fmla="val 54508"/>
            </a:avLst>
          </a:prstGeom>
          <a:solidFill>
            <a:schemeClr val="tx2">
              <a:lumMod val="20000"/>
              <a:lumOff val="80000"/>
            </a:schemeClr>
          </a:solidFill>
          <a:ln w="38100">
            <a:solidFill>
              <a:srgbClr val="DD5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Làm việc nhóm</a:t>
            </a:r>
          </a:p>
        </p:txBody>
      </p:sp>
      <p:sp>
        <p:nvSpPr>
          <p:cNvPr id="11" name="TextBox 10"/>
          <p:cNvSpPr txBox="1"/>
          <p:nvPr/>
        </p:nvSpPr>
        <p:spPr>
          <a:xfrm>
            <a:off x="951018" y="1991118"/>
            <a:ext cx="9183283" cy="6455806"/>
          </a:xfrm>
          <a:prstGeom prst="rect">
            <a:avLst/>
          </a:prstGeom>
          <a:noFill/>
        </p:spPr>
        <p:txBody>
          <a:bodyPr wrap="square" rtlCol="0">
            <a:spAutoFit/>
          </a:bodyPr>
          <a:lstStyle/>
          <a:p>
            <a:pPr>
              <a:lnSpc>
                <a:spcPct val="150000"/>
              </a:lnSpc>
            </a:pPr>
            <a:r>
              <a:rPr lang="vi-VN" sz="3500" i="1" dirty="0">
                <a:solidFill>
                  <a:srgbClr val="FF0000"/>
                </a:solidFill>
                <a:cs typeface="Arial" panose="020B0604020202020204" pitchFamily="34" charset="0"/>
              </a:rPr>
              <a:t>Đọc trường hợp ở mục 1 “Khái niệm cơ chế thị trường”.</a:t>
            </a:r>
            <a:endParaRPr lang="fr-FR" sz="3500" i="1" dirty="0">
              <a:solidFill>
                <a:srgbClr val="FF0000"/>
              </a:solidFill>
              <a:latin typeface="Arial" panose="020B0604020202020204" pitchFamily="34" charset="0"/>
              <a:cs typeface="Arial" panose="020B0604020202020204" pitchFamily="34" charset="0"/>
            </a:endParaRPr>
          </a:p>
          <a:p>
            <a:pPr marL="457200" indent="-457200">
              <a:lnSpc>
                <a:spcPct val="150000"/>
              </a:lnSpc>
              <a:buFont typeface="Wingdings" panose="05000000000000000000" pitchFamily="2" charset="2"/>
              <a:buChar char="Ø"/>
            </a:pPr>
            <a:r>
              <a:rPr lang="fr-FR" sz="3500" dirty="0">
                <a:latin typeface="Arial" panose="020B0604020202020204" pitchFamily="34" charset="0"/>
                <a:cs typeface="Arial" panose="020B0604020202020204" pitchFamily="34" charset="0"/>
              </a:rPr>
              <a:t>a) </a:t>
            </a:r>
            <a:r>
              <a:rPr lang="fr-FR" sz="3500" dirty="0" err="1">
                <a:latin typeface="Arial" panose="020B0604020202020204" pitchFamily="34" charset="0"/>
                <a:cs typeface="Arial" panose="020B0604020202020204" pitchFamily="34" charset="0"/>
              </a:rPr>
              <a:t>Để</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đứng</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vững</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trên</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thị</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trường</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danh</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nghiệp</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của</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anh</a:t>
            </a:r>
            <a:r>
              <a:rPr lang="fr-FR" sz="3500" dirty="0">
                <a:latin typeface="Arial" panose="020B0604020202020204" pitchFamily="34" charset="0"/>
                <a:cs typeface="Arial" panose="020B0604020202020204" pitchFamily="34" charset="0"/>
              </a:rPr>
              <a:t> M </a:t>
            </a:r>
            <a:r>
              <a:rPr lang="fr-FR" sz="3500" dirty="0" err="1">
                <a:latin typeface="Arial" panose="020B0604020202020204" pitchFamily="34" charset="0"/>
                <a:cs typeface="Arial" panose="020B0604020202020204" pitchFamily="34" charset="0"/>
              </a:rPr>
              <a:t>phải</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giải</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quyết</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những</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mối</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quan</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hệ</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nào</a:t>
            </a:r>
            <a:r>
              <a:rPr lang="fr-FR" sz="3500"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p>
            <a:pPr marL="457200" indent="-457200">
              <a:lnSpc>
                <a:spcPct val="150000"/>
              </a:lnSpc>
              <a:buFont typeface="Wingdings" panose="05000000000000000000" pitchFamily="2" charset="2"/>
              <a:buChar char="Ø"/>
            </a:pPr>
            <a:r>
              <a:rPr lang="fr-FR" sz="3500" dirty="0">
                <a:latin typeface="Arial" panose="020B0604020202020204" pitchFamily="34" charset="0"/>
                <a:cs typeface="Arial" panose="020B0604020202020204" pitchFamily="34" charset="0"/>
              </a:rPr>
              <a:t>b) Theo </a:t>
            </a:r>
            <a:r>
              <a:rPr lang="fr-FR" sz="3500" dirty="0" err="1">
                <a:latin typeface="Arial" panose="020B0604020202020204" pitchFamily="34" charset="0"/>
                <a:cs typeface="Arial" panose="020B0604020202020204" pitchFamily="34" charset="0"/>
              </a:rPr>
              <a:t>em</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để</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kinh</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doanh</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thành</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công</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cần</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phải</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tuân</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theo</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những</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yêu</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cầu</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nào</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của</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cơ</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chế</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thị</a:t>
            </a:r>
            <a:r>
              <a:rPr lang="fr-FR" sz="3500" dirty="0">
                <a:latin typeface="Arial" panose="020B0604020202020204" pitchFamily="34" charset="0"/>
                <a:cs typeface="Arial" panose="020B0604020202020204" pitchFamily="34" charset="0"/>
              </a:rPr>
              <a:t> </a:t>
            </a:r>
            <a:r>
              <a:rPr lang="fr-FR" sz="3500" dirty="0" err="1">
                <a:latin typeface="Arial" panose="020B0604020202020204" pitchFamily="34" charset="0"/>
                <a:cs typeface="Arial" panose="020B0604020202020204" pitchFamily="34" charset="0"/>
              </a:rPr>
              <a:t>trường</a:t>
            </a:r>
            <a:r>
              <a:rPr lang="fr-FR" sz="3500"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1"/>
        </a:solidFill>
        <a:effectLst/>
      </p:bgPr>
    </p:bg>
    <p:spTree>
      <p:nvGrpSpPr>
        <p:cNvPr id="1" name=""/>
        <p:cNvGrpSpPr/>
        <p:nvPr/>
      </p:nvGrpSpPr>
      <p:grpSpPr>
        <a:xfrm>
          <a:off x="0" y="0"/>
          <a:ext cx="0" cy="0"/>
          <a:chOff x="0" y="0"/>
          <a:chExt cx="0" cy="0"/>
        </a:xfrm>
      </p:grpSpPr>
      <p:sp>
        <p:nvSpPr>
          <p:cNvPr id="10266" name="Line 26">
            <a:extLst>
              <a:ext uri="{FF2B5EF4-FFF2-40B4-BE49-F238E27FC236}">
                <a16:creationId xmlns:a16="http://schemas.microsoft.com/office/drawing/2014/main" id="{42B0FD20-5A8C-ABF1-E0E1-748E26AE2D6A}"/>
              </a:ext>
            </a:extLst>
          </p:cNvPr>
          <p:cNvSpPr>
            <a:spLocks noChangeShapeType="1"/>
          </p:cNvSpPr>
          <p:nvPr/>
        </p:nvSpPr>
        <p:spPr bwMode="auto">
          <a:xfrm flipH="1">
            <a:off x="9315450" y="1524000"/>
            <a:ext cx="38100" cy="8286750"/>
          </a:xfrm>
          <a:prstGeom prst="line">
            <a:avLst/>
          </a:prstGeom>
          <a:noFill/>
          <a:ln w="9525">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sz="2700"/>
          </a:p>
        </p:txBody>
      </p:sp>
      <p:sp>
        <p:nvSpPr>
          <p:cNvPr id="10267" name="AutoShape 27">
            <a:extLst>
              <a:ext uri="{FF2B5EF4-FFF2-40B4-BE49-F238E27FC236}">
                <a16:creationId xmlns:a16="http://schemas.microsoft.com/office/drawing/2014/main" id="{029ECE4A-5785-6C7A-2EF9-E9B0AA3D4A56}"/>
              </a:ext>
            </a:extLst>
          </p:cNvPr>
          <p:cNvSpPr>
            <a:spLocks noChangeArrowheads="1"/>
          </p:cNvSpPr>
          <p:nvPr/>
        </p:nvSpPr>
        <p:spPr bwMode="auto">
          <a:xfrm>
            <a:off x="1047750" y="495300"/>
            <a:ext cx="6972300" cy="933450"/>
          </a:xfrm>
          <a:prstGeom prst="roundRect">
            <a:avLst>
              <a:gd name="adj" fmla="val 16667"/>
            </a:avLst>
          </a:prstGeom>
          <a:noFill/>
          <a:ln w="25400">
            <a:solidFill>
              <a:srgbClr val="66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4500" b="1">
                <a:latin typeface="Arial" panose="020B0604020202020204" pitchFamily="34" charset="0"/>
              </a:rPr>
              <a:t>Các mối quan hệ</a:t>
            </a:r>
          </a:p>
        </p:txBody>
      </p:sp>
      <p:sp>
        <p:nvSpPr>
          <p:cNvPr id="10269" name="AutoShape 29">
            <a:extLst>
              <a:ext uri="{FF2B5EF4-FFF2-40B4-BE49-F238E27FC236}">
                <a16:creationId xmlns:a16="http://schemas.microsoft.com/office/drawing/2014/main" id="{3E5382C2-DC47-C0A6-59A7-AC547FA1EBEE}"/>
              </a:ext>
            </a:extLst>
          </p:cNvPr>
          <p:cNvSpPr>
            <a:spLocks noChangeArrowheads="1"/>
          </p:cNvSpPr>
          <p:nvPr/>
        </p:nvSpPr>
        <p:spPr bwMode="auto">
          <a:xfrm>
            <a:off x="10172700" y="495300"/>
            <a:ext cx="7486650" cy="933450"/>
          </a:xfrm>
          <a:prstGeom prst="roundRect">
            <a:avLst>
              <a:gd name="adj" fmla="val 16667"/>
            </a:avLst>
          </a:prstGeom>
          <a:noFill/>
          <a:ln w="25400">
            <a:solidFill>
              <a:srgbClr val="66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b="1" dirty="0">
                <a:latin typeface="Arial" panose="020B0604020202020204" pitchFamily="34" charset="0"/>
              </a:rPr>
              <a:t>Các yêu cầu của cơ chế thị trường</a:t>
            </a:r>
            <a:endParaRPr lang="vi-VN" altLang="en-VN" sz="3750" dirty="0">
              <a:latin typeface="Arial" panose="020B0604020202020204" pitchFamily="34" charset="0"/>
            </a:endParaRPr>
          </a:p>
        </p:txBody>
      </p:sp>
      <p:sp>
        <p:nvSpPr>
          <p:cNvPr id="10271" name="AutoShape 31">
            <a:extLst>
              <a:ext uri="{FF2B5EF4-FFF2-40B4-BE49-F238E27FC236}">
                <a16:creationId xmlns:a16="http://schemas.microsoft.com/office/drawing/2014/main" id="{3AFC21E5-5A00-89E2-CA5F-E0E63C652FF2}"/>
              </a:ext>
            </a:extLst>
          </p:cNvPr>
          <p:cNvSpPr>
            <a:spLocks noChangeArrowheads="1"/>
          </p:cNvSpPr>
          <p:nvPr/>
        </p:nvSpPr>
        <p:spPr bwMode="auto">
          <a:xfrm>
            <a:off x="1962150" y="3771900"/>
            <a:ext cx="5372100" cy="451485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VN" sz="2700"/>
          </a:p>
        </p:txBody>
      </p:sp>
      <p:sp>
        <p:nvSpPr>
          <p:cNvPr id="10272" name="Rectangle 32">
            <a:extLst>
              <a:ext uri="{FF2B5EF4-FFF2-40B4-BE49-F238E27FC236}">
                <a16:creationId xmlns:a16="http://schemas.microsoft.com/office/drawing/2014/main" id="{60DA69ED-A809-5F65-FE9A-D7362B966AF5}"/>
              </a:ext>
            </a:extLst>
          </p:cNvPr>
          <p:cNvSpPr>
            <a:spLocks noChangeArrowheads="1"/>
          </p:cNvSpPr>
          <p:nvPr/>
        </p:nvSpPr>
        <p:spPr bwMode="auto">
          <a:xfrm>
            <a:off x="3481388" y="5136357"/>
            <a:ext cx="2257425" cy="18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b="1">
                <a:solidFill>
                  <a:srgbClr val="FF0000"/>
                </a:solidFill>
                <a:latin typeface="Arial" panose="020B0604020202020204" pitchFamily="34" charset="0"/>
              </a:rPr>
              <a:t>Doanh nghiệp</a:t>
            </a:r>
          </a:p>
          <a:p>
            <a:pPr algn="ctr" defTabSz="1371600"/>
            <a:r>
              <a:rPr lang="vi-VN" altLang="en-VN" sz="3750" b="1">
                <a:solidFill>
                  <a:srgbClr val="FF0000"/>
                </a:solidFill>
                <a:latin typeface="Arial" panose="020B0604020202020204" pitchFamily="34" charset="0"/>
              </a:rPr>
              <a:t>A</a:t>
            </a:r>
          </a:p>
        </p:txBody>
      </p:sp>
      <p:sp>
        <p:nvSpPr>
          <p:cNvPr id="10273" name="Rectangle 33">
            <a:extLst>
              <a:ext uri="{FF2B5EF4-FFF2-40B4-BE49-F238E27FC236}">
                <a16:creationId xmlns:a16="http://schemas.microsoft.com/office/drawing/2014/main" id="{5DA0FD46-EDBB-2DE8-6F24-D0E3585719C3}"/>
              </a:ext>
            </a:extLst>
          </p:cNvPr>
          <p:cNvSpPr>
            <a:spLocks noChangeArrowheads="1"/>
          </p:cNvSpPr>
          <p:nvPr/>
        </p:nvSpPr>
        <p:spPr bwMode="auto">
          <a:xfrm>
            <a:off x="2481263" y="2890838"/>
            <a:ext cx="410400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vi-VN" altLang="en-VN" sz="3900" b="1">
                <a:latin typeface="Arial" panose="020B0604020202020204" pitchFamily="34" charset="0"/>
              </a:rPr>
              <a:t>Người tiêu dùng</a:t>
            </a:r>
          </a:p>
        </p:txBody>
      </p:sp>
      <p:sp>
        <p:nvSpPr>
          <p:cNvPr id="10274" name="Rectangle 34">
            <a:extLst>
              <a:ext uri="{FF2B5EF4-FFF2-40B4-BE49-F238E27FC236}">
                <a16:creationId xmlns:a16="http://schemas.microsoft.com/office/drawing/2014/main" id="{6897339F-CFE2-741B-8016-EDF6B23D4150}"/>
              </a:ext>
            </a:extLst>
          </p:cNvPr>
          <p:cNvSpPr>
            <a:spLocks noChangeArrowheads="1"/>
          </p:cNvSpPr>
          <p:nvPr/>
        </p:nvSpPr>
        <p:spPr bwMode="auto">
          <a:xfrm>
            <a:off x="0" y="5405438"/>
            <a:ext cx="188595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900" b="1">
                <a:latin typeface="Arial" panose="020B0604020202020204" pitchFamily="34" charset="0"/>
              </a:rPr>
              <a:t>Đối thủ 1</a:t>
            </a:r>
          </a:p>
        </p:txBody>
      </p:sp>
      <p:sp>
        <p:nvSpPr>
          <p:cNvPr id="10275" name="Rectangle 35">
            <a:extLst>
              <a:ext uri="{FF2B5EF4-FFF2-40B4-BE49-F238E27FC236}">
                <a16:creationId xmlns:a16="http://schemas.microsoft.com/office/drawing/2014/main" id="{A4DD3E6F-A39F-0CEE-1128-3DFB4A30B13E}"/>
              </a:ext>
            </a:extLst>
          </p:cNvPr>
          <p:cNvSpPr>
            <a:spLocks noChangeArrowheads="1"/>
          </p:cNvSpPr>
          <p:nvPr/>
        </p:nvSpPr>
        <p:spPr bwMode="auto">
          <a:xfrm>
            <a:off x="7429500" y="5424488"/>
            <a:ext cx="188595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900" b="1">
                <a:latin typeface="Arial" panose="020B0604020202020204" pitchFamily="34" charset="0"/>
              </a:rPr>
              <a:t>Đối thủ 2</a:t>
            </a:r>
          </a:p>
        </p:txBody>
      </p:sp>
      <p:sp>
        <p:nvSpPr>
          <p:cNvPr id="10277" name="Rectangle 37">
            <a:extLst>
              <a:ext uri="{FF2B5EF4-FFF2-40B4-BE49-F238E27FC236}">
                <a16:creationId xmlns:a16="http://schemas.microsoft.com/office/drawing/2014/main" id="{CEBC45FF-1E05-B6D6-2B88-4659093090FB}"/>
              </a:ext>
            </a:extLst>
          </p:cNvPr>
          <p:cNvSpPr>
            <a:spLocks noChangeArrowheads="1"/>
          </p:cNvSpPr>
          <p:nvPr/>
        </p:nvSpPr>
        <p:spPr bwMode="auto">
          <a:xfrm>
            <a:off x="2576513" y="8491538"/>
            <a:ext cx="410400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r>
              <a:rPr lang="vi-VN" altLang="en-VN" sz="3900" b="1">
                <a:latin typeface="Arial" panose="020B0604020202020204" pitchFamily="34" charset="0"/>
              </a:rPr>
              <a:t>Người tiêu dùng</a:t>
            </a:r>
          </a:p>
        </p:txBody>
      </p:sp>
      <p:sp>
        <p:nvSpPr>
          <p:cNvPr id="9" name="Freeform 8">
            <a:extLst>
              <a:ext uri="{FF2B5EF4-FFF2-40B4-BE49-F238E27FC236}">
                <a16:creationId xmlns:a16="http://schemas.microsoft.com/office/drawing/2014/main" id="{727B9961-05C0-5EA0-5FCC-F5E61E33B756}"/>
              </a:ext>
            </a:extLst>
          </p:cNvPr>
          <p:cNvSpPr/>
          <p:nvPr/>
        </p:nvSpPr>
        <p:spPr>
          <a:xfrm>
            <a:off x="12925426" y="2019300"/>
            <a:ext cx="2386013" cy="3895725"/>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29" name="Freeform 28">
            <a:extLst>
              <a:ext uri="{FF2B5EF4-FFF2-40B4-BE49-F238E27FC236}">
                <a16:creationId xmlns:a16="http://schemas.microsoft.com/office/drawing/2014/main" id="{D3E3017E-8E02-BDD5-64A4-9ABD8992209C}"/>
              </a:ext>
            </a:extLst>
          </p:cNvPr>
          <p:cNvSpPr/>
          <p:nvPr/>
        </p:nvSpPr>
        <p:spPr>
          <a:xfrm rot="151980" flipH="1" flipV="1">
            <a:off x="13030201" y="5960270"/>
            <a:ext cx="2386013" cy="389810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5"/>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30" name="Freeform 29">
            <a:extLst>
              <a:ext uri="{FF2B5EF4-FFF2-40B4-BE49-F238E27FC236}">
                <a16:creationId xmlns:a16="http://schemas.microsoft.com/office/drawing/2014/main" id="{A84307B5-7C8E-AF40-867B-7C557547530A}"/>
              </a:ext>
            </a:extLst>
          </p:cNvPr>
          <p:cNvSpPr/>
          <p:nvPr/>
        </p:nvSpPr>
        <p:spPr>
          <a:xfrm rot="14441698" flipH="1" flipV="1">
            <a:off x="14653022" y="2949179"/>
            <a:ext cx="2386013" cy="389810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31" name="Freeform 30">
            <a:extLst>
              <a:ext uri="{FF2B5EF4-FFF2-40B4-BE49-F238E27FC236}">
                <a16:creationId xmlns:a16="http://schemas.microsoft.com/office/drawing/2014/main" id="{73F1C458-1A47-4613-E5B0-4BCDE5E07045}"/>
              </a:ext>
            </a:extLst>
          </p:cNvPr>
          <p:cNvSpPr/>
          <p:nvPr/>
        </p:nvSpPr>
        <p:spPr>
          <a:xfrm rot="18011665" flipH="1" flipV="1">
            <a:off x="14655404" y="4944667"/>
            <a:ext cx="2386013" cy="389810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4"/>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32" name="Freeform 31">
            <a:extLst>
              <a:ext uri="{FF2B5EF4-FFF2-40B4-BE49-F238E27FC236}">
                <a16:creationId xmlns:a16="http://schemas.microsoft.com/office/drawing/2014/main" id="{99890853-B069-4AB3-B5CB-30DD3AE4168C}"/>
              </a:ext>
            </a:extLst>
          </p:cNvPr>
          <p:cNvSpPr/>
          <p:nvPr/>
        </p:nvSpPr>
        <p:spPr>
          <a:xfrm rot="17884962">
            <a:off x="11159729" y="3049192"/>
            <a:ext cx="2386013" cy="389810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33" name="Freeform 32">
            <a:extLst>
              <a:ext uri="{FF2B5EF4-FFF2-40B4-BE49-F238E27FC236}">
                <a16:creationId xmlns:a16="http://schemas.microsoft.com/office/drawing/2014/main" id="{3F9D84A5-A207-E865-03AF-09B7DD041C4B}"/>
              </a:ext>
            </a:extLst>
          </p:cNvPr>
          <p:cNvSpPr/>
          <p:nvPr/>
        </p:nvSpPr>
        <p:spPr>
          <a:xfrm rot="14422133">
            <a:off x="11350229" y="5030392"/>
            <a:ext cx="2386013" cy="389810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tx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p>
        </p:txBody>
      </p:sp>
      <p:sp>
        <p:nvSpPr>
          <p:cNvPr id="34" name="TG_Oval 58">
            <a:extLst>
              <a:ext uri="{FF2B5EF4-FFF2-40B4-BE49-F238E27FC236}">
                <a16:creationId xmlns:a16="http://schemas.microsoft.com/office/drawing/2014/main" id="{E7331AC7-40DD-3FEA-5735-74EAB279CC0C}"/>
              </a:ext>
            </a:extLst>
          </p:cNvPr>
          <p:cNvSpPr/>
          <p:nvPr/>
        </p:nvSpPr>
        <p:spPr bwMode="gray">
          <a:xfrm>
            <a:off x="13840746" y="5565708"/>
            <a:ext cx="686466" cy="686466"/>
          </a:xfrm>
          <a:prstGeom prst="ellipse">
            <a:avLst/>
          </a:prstGeom>
          <a:gradFill>
            <a:gsLst>
              <a:gs pos="0">
                <a:schemeClr val="bg2"/>
              </a:gs>
              <a:gs pos="25000">
                <a:schemeClr val="bg2">
                  <a:lumMod val="75000"/>
                </a:schemeClr>
              </a:gs>
              <a:gs pos="50000">
                <a:schemeClr val="bg2">
                  <a:lumMod val="53000"/>
                </a:schemeClr>
              </a:gs>
              <a:gs pos="75000">
                <a:schemeClr val="bg2">
                  <a:lumMod val="75000"/>
                </a:schemeClr>
              </a:gs>
              <a:gs pos="100000">
                <a:schemeClr val="bg2"/>
              </a:gs>
            </a:gsLst>
            <a:lin ang="5400000" scaled="0"/>
          </a:gradFill>
          <a:ln w="28575">
            <a:noFill/>
          </a:ln>
          <a:effectLst>
            <a:outerShdw blurRad="152400" dist="127000" dir="5400000" sx="90000" sy="-19000" rotWithShape="0">
              <a:prstClr val="black">
                <a:alpha val="15000"/>
              </a:prstClr>
            </a:outerShdw>
          </a:effectLst>
          <a:scene3d>
            <a:camera prst="orthographicFront">
              <a:rot lat="0" lon="0" rev="0"/>
            </a:camera>
            <a:lightRig rig="glow" dir="t">
              <a:rot lat="0" lon="0" rev="3000000"/>
            </a:lightRig>
          </a:scene3d>
          <a:sp3d prstMaterial="dkEdge">
            <a:bevelT w="190500" h="190500"/>
            <a:contourClr>
              <a:srgbClr val="000000"/>
            </a:contourClr>
          </a:sp3d>
        </p:spPr>
        <p:style>
          <a:lnRef idx="3">
            <a:schemeClr val="lt1"/>
          </a:lnRef>
          <a:fillRef idx="1">
            <a:schemeClr val="accent3"/>
          </a:fillRef>
          <a:effectRef idx="1">
            <a:schemeClr val="accent3"/>
          </a:effectRef>
          <a:fontRef idx="minor">
            <a:schemeClr val="lt1"/>
          </a:fontRef>
        </p:style>
        <p:txBody>
          <a:bodyPr lIns="0" rIns="0" anchor="ctr"/>
          <a:lstStyle/>
          <a:p>
            <a:pPr algn="ctr" defTabSz="1371600">
              <a:defRPr/>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342" name="Rectangle 36">
            <a:extLst>
              <a:ext uri="{FF2B5EF4-FFF2-40B4-BE49-F238E27FC236}">
                <a16:creationId xmlns:a16="http://schemas.microsoft.com/office/drawing/2014/main" id="{75A7FD3C-EFE8-4AB9-E33E-AE4FA53D3299}"/>
              </a:ext>
            </a:extLst>
          </p:cNvPr>
          <p:cNvSpPr>
            <a:spLocks noChangeArrowheads="1"/>
          </p:cNvSpPr>
          <p:nvPr/>
        </p:nvSpPr>
        <p:spPr bwMode="auto">
          <a:xfrm>
            <a:off x="13246895" y="2541434"/>
            <a:ext cx="188833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a:solidFill>
                  <a:schemeClr val="bg1"/>
                </a:solidFill>
                <a:latin typeface="Arial" panose="020B0604020202020204" pitchFamily="34" charset="0"/>
              </a:rPr>
              <a:t>Cạnh tranh</a:t>
            </a:r>
            <a:endParaRPr lang="en-US" altLang="en-VN" sz="3750">
              <a:solidFill>
                <a:schemeClr val="bg1"/>
              </a:solidFill>
              <a:latin typeface="Arial" panose="020B0604020202020204" pitchFamily="34" charset="0"/>
            </a:endParaRPr>
          </a:p>
        </p:txBody>
      </p:sp>
      <p:sp>
        <p:nvSpPr>
          <p:cNvPr id="10343" name="Rectangle 37">
            <a:extLst>
              <a:ext uri="{FF2B5EF4-FFF2-40B4-BE49-F238E27FC236}">
                <a16:creationId xmlns:a16="http://schemas.microsoft.com/office/drawing/2014/main" id="{6BF59FA3-7BB8-0BCF-A7E9-A0CF1263DEE1}"/>
              </a:ext>
            </a:extLst>
          </p:cNvPr>
          <p:cNvSpPr>
            <a:spLocks noChangeArrowheads="1"/>
          </p:cNvSpPr>
          <p:nvPr/>
        </p:nvSpPr>
        <p:spPr bwMode="auto">
          <a:xfrm>
            <a:off x="13246895" y="8006404"/>
            <a:ext cx="188833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a:solidFill>
                  <a:schemeClr val="bg1"/>
                </a:solidFill>
                <a:latin typeface="Arial" panose="020B0604020202020204" pitchFamily="34" charset="0"/>
              </a:rPr>
              <a:t>Thành công</a:t>
            </a:r>
            <a:endParaRPr lang="en-US" altLang="en-VN" sz="3750">
              <a:solidFill>
                <a:schemeClr val="bg1"/>
              </a:solidFill>
              <a:latin typeface="Arial" panose="020B0604020202020204" pitchFamily="34" charset="0"/>
            </a:endParaRPr>
          </a:p>
        </p:txBody>
      </p:sp>
      <p:sp>
        <p:nvSpPr>
          <p:cNvPr id="10344" name="Rectangle 38">
            <a:extLst>
              <a:ext uri="{FF2B5EF4-FFF2-40B4-BE49-F238E27FC236}">
                <a16:creationId xmlns:a16="http://schemas.microsoft.com/office/drawing/2014/main" id="{E5C8F158-8C96-A441-9698-7BD857B1116F}"/>
              </a:ext>
            </a:extLst>
          </p:cNvPr>
          <p:cNvSpPr>
            <a:spLocks noChangeArrowheads="1"/>
          </p:cNvSpPr>
          <p:nvPr/>
        </p:nvSpPr>
        <p:spPr bwMode="auto">
          <a:xfrm>
            <a:off x="15385258" y="6885244"/>
            <a:ext cx="1888331"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a:solidFill>
                  <a:schemeClr val="bg1"/>
                </a:solidFill>
                <a:latin typeface="Arial" panose="020B0604020202020204" pitchFamily="34" charset="0"/>
              </a:rPr>
              <a:t>Giá cả</a:t>
            </a:r>
            <a:endParaRPr lang="en-US" altLang="en-VN" sz="3750">
              <a:solidFill>
                <a:schemeClr val="bg1"/>
              </a:solidFill>
              <a:latin typeface="Arial" panose="020B0604020202020204" pitchFamily="34" charset="0"/>
            </a:endParaRPr>
          </a:p>
        </p:txBody>
      </p:sp>
      <p:sp>
        <p:nvSpPr>
          <p:cNvPr id="10345" name="Rectangle 39">
            <a:extLst>
              <a:ext uri="{FF2B5EF4-FFF2-40B4-BE49-F238E27FC236}">
                <a16:creationId xmlns:a16="http://schemas.microsoft.com/office/drawing/2014/main" id="{70F8F4FC-47BE-FCAF-A32A-B49E20D12BB0}"/>
              </a:ext>
            </a:extLst>
          </p:cNvPr>
          <p:cNvSpPr>
            <a:spLocks noChangeArrowheads="1"/>
          </p:cNvSpPr>
          <p:nvPr/>
        </p:nvSpPr>
        <p:spPr bwMode="auto">
          <a:xfrm>
            <a:off x="15523370" y="3932084"/>
            <a:ext cx="188833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a:solidFill>
                  <a:schemeClr val="bg1"/>
                </a:solidFill>
                <a:latin typeface="Arial" panose="020B0604020202020204" pitchFamily="34" charset="0"/>
              </a:rPr>
              <a:t>Cung cầu</a:t>
            </a:r>
            <a:endParaRPr lang="en-US" altLang="en-VN" sz="3750">
              <a:solidFill>
                <a:schemeClr val="bg1"/>
              </a:solidFill>
              <a:latin typeface="Arial" panose="020B0604020202020204" pitchFamily="34" charset="0"/>
            </a:endParaRPr>
          </a:p>
        </p:txBody>
      </p:sp>
      <p:sp>
        <p:nvSpPr>
          <p:cNvPr id="10346" name="Rectangle 40">
            <a:extLst>
              <a:ext uri="{FF2B5EF4-FFF2-40B4-BE49-F238E27FC236}">
                <a16:creationId xmlns:a16="http://schemas.microsoft.com/office/drawing/2014/main" id="{03AFFE05-F70D-1338-4DAB-539C9C632660}"/>
              </a:ext>
            </a:extLst>
          </p:cNvPr>
          <p:cNvSpPr>
            <a:spLocks noChangeArrowheads="1"/>
          </p:cNvSpPr>
          <p:nvPr/>
        </p:nvSpPr>
        <p:spPr bwMode="auto">
          <a:xfrm>
            <a:off x="10972800" y="6613372"/>
            <a:ext cx="188833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750">
                <a:solidFill>
                  <a:schemeClr val="bg1"/>
                </a:solidFill>
                <a:latin typeface="Arial" panose="020B0604020202020204" pitchFamily="34" charset="0"/>
              </a:rPr>
              <a:t>Lợi nhuận</a:t>
            </a:r>
            <a:endParaRPr lang="en-US" altLang="en-VN" sz="3750">
              <a:solidFill>
                <a:schemeClr val="bg1"/>
              </a:solidFill>
              <a:latin typeface="Arial" panose="020B0604020202020204" pitchFamily="34" charset="0"/>
            </a:endParaRPr>
          </a:p>
        </p:txBody>
      </p:sp>
      <p:sp>
        <p:nvSpPr>
          <p:cNvPr id="10347" name="Rectangle 41">
            <a:extLst>
              <a:ext uri="{FF2B5EF4-FFF2-40B4-BE49-F238E27FC236}">
                <a16:creationId xmlns:a16="http://schemas.microsoft.com/office/drawing/2014/main" id="{094044AB-8D7B-14DD-91C8-1D62E5F5B75A}"/>
              </a:ext>
            </a:extLst>
          </p:cNvPr>
          <p:cNvSpPr>
            <a:spLocks noChangeArrowheads="1"/>
          </p:cNvSpPr>
          <p:nvPr/>
        </p:nvSpPr>
        <p:spPr bwMode="auto">
          <a:xfrm>
            <a:off x="10968038" y="4263123"/>
            <a:ext cx="18883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a:r>
              <a:rPr lang="vi-VN" altLang="en-VN" sz="3600">
                <a:solidFill>
                  <a:schemeClr val="bg1"/>
                </a:solidFill>
                <a:latin typeface="Arial" panose="020B0604020202020204" pitchFamily="34" charset="0"/>
              </a:rPr>
              <a:t>Giá trị</a:t>
            </a:r>
            <a:endParaRPr lang="en-US" altLang="en-VN" sz="3600">
              <a:solidFill>
                <a:schemeClr val="bg1"/>
              </a:solidFill>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67"/>
                                        </p:tgtEl>
                                        <p:attrNameLst>
                                          <p:attrName>style.visibility</p:attrName>
                                        </p:attrNameLst>
                                      </p:cBhvr>
                                      <p:to>
                                        <p:strVal val="visible"/>
                                      </p:to>
                                    </p:set>
                                    <p:animEffect transition="in" filter="blinds(horizontal)">
                                      <p:cBhvr>
                                        <p:cTn id="7" dur="500"/>
                                        <p:tgtEl>
                                          <p:spTgt spid="10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71"/>
                                        </p:tgtEl>
                                        <p:attrNameLst>
                                          <p:attrName>style.visibility</p:attrName>
                                        </p:attrNameLst>
                                      </p:cBhvr>
                                      <p:to>
                                        <p:strVal val="visible"/>
                                      </p:to>
                                    </p:set>
                                    <p:animEffect transition="in" filter="blinds(horizontal)">
                                      <p:cBhvr>
                                        <p:cTn id="12" dur="500"/>
                                        <p:tgtEl>
                                          <p:spTgt spid="1027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72"/>
                                        </p:tgtEl>
                                        <p:attrNameLst>
                                          <p:attrName>style.visibility</p:attrName>
                                        </p:attrNameLst>
                                      </p:cBhvr>
                                      <p:to>
                                        <p:strVal val="visible"/>
                                      </p:to>
                                    </p:set>
                                    <p:animEffect transition="in" filter="blinds(horizontal)">
                                      <p:cBhvr>
                                        <p:cTn id="15" dur="500"/>
                                        <p:tgtEl>
                                          <p:spTgt spid="102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273"/>
                                        </p:tgtEl>
                                        <p:attrNameLst>
                                          <p:attrName>style.visibility</p:attrName>
                                        </p:attrNameLst>
                                      </p:cBhvr>
                                      <p:to>
                                        <p:strVal val="visible"/>
                                      </p:to>
                                    </p:set>
                                    <p:animEffect transition="in" filter="blinds(horizontal)">
                                      <p:cBhvr>
                                        <p:cTn id="20" dur="500"/>
                                        <p:tgtEl>
                                          <p:spTgt spid="102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275"/>
                                        </p:tgtEl>
                                        <p:attrNameLst>
                                          <p:attrName>style.visibility</p:attrName>
                                        </p:attrNameLst>
                                      </p:cBhvr>
                                      <p:to>
                                        <p:strVal val="visible"/>
                                      </p:to>
                                    </p:set>
                                    <p:animEffect transition="in" filter="blinds(horizontal)">
                                      <p:cBhvr>
                                        <p:cTn id="25" dur="500"/>
                                        <p:tgtEl>
                                          <p:spTgt spid="1027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277"/>
                                        </p:tgtEl>
                                        <p:attrNameLst>
                                          <p:attrName>style.visibility</p:attrName>
                                        </p:attrNameLst>
                                      </p:cBhvr>
                                      <p:to>
                                        <p:strVal val="visible"/>
                                      </p:to>
                                    </p:set>
                                    <p:animEffect transition="in" filter="blinds(horizontal)">
                                      <p:cBhvr>
                                        <p:cTn id="30" dur="500"/>
                                        <p:tgtEl>
                                          <p:spTgt spid="1027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274"/>
                                        </p:tgtEl>
                                        <p:attrNameLst>
                                          <p:attrName>style.visibility</p:attrName>
                                        </p:attrNameLst>
                                      </p:cBhvr>
                                      <p:to>
                                        <p:strVal val="visible"/>
                                      </p:to>
                                    </p:set>
                                    <p:animEffect transition="in" filter="blinds(horizontal)">
                                      <p:cBhvr>
                                        <p:cTn id="35" dur="500"/>
                                        <p:tgtEl>
                                          <p:spTgt spid="1027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269"/>
                                        </p:tgtEl>
                                        <p:attrNameLst>
                                          <p:attrName>style.visibility</p:attrName>
                                        </p:attrNameLst>
                                      </p:cBhvr>
                                      <p:to>
                                        <p:strVal val="visible"/>
                                      </p:to>
                                    </p:set>
                                    <p:animEffect transition="in" filter="blinds(horizontal)">
                                      <p:cBhvr>
                                        <p:cTn id="40" dur="500"/>
                                        <p:tgtEl>
                                          <p:spTgt spid="1026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342"/>
                                        </p:tgtEl>
                                        <p:attrNameLst>
                                          <p:attrName>style.visibility</p:attrName>
                                        </p:attrNameLst>
                                      </p:cBhvr>
                                      <p:to>
                                        <p:strVal val="visible"/>
                                      </p:to>
                                    </p:set>
                                    <p:animEffect transition="in" filter="blinds(horizontal)">
                                      <p:cBhvr>
                                        <p:cTn id="48" dur="500"/>
                                        <p:tgtEl>
                                          <p:spTgt spid="1034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345"/>
                                        </p:tgtEl>
                                        <p:attrNameLst>
                                          <p:attrName>style.visibility</p:attrName>
                                        </p:attrNameLst>
                                      </p:cBhvr>
                                      <p:to>
                                        <p:strVal val="visible"/>
                                      </p:to>
                                    </p:set>
                                    <p:animEffect transition="in" filter="blinds(horizontal)">
                                      <p:cBhvr>
                                        <p:cTn id="56" dur="500"/>
                                        <p:tgtEl>
                                          <p:spTgt spid="1034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0344"/>
                                        </p:tgtEl>
                                        <p:attrNameLst>
                                          <p:attrName>style.visibility</p:attrName>
                                        </p:attrNameLst>
                                      </p:cBhvr>
                                      <p:to>
                                        <p:strVal val="visible"/>
                                      </p:to>
                                    </p:set>
                                    <p:animEffect transition="in" filter="blinds(horizontal)">
                                      <p:cBhvr>
                                        <p:cTn id="61" dur="500"/>
                                        <p:tgtEl>
                                          <p:spTgt spid="10344"/>
                                        </p:tgtEl>
                                      </p:cBhvr>
                                    </p:animEffect>
                                  </p:childTnLst>
                                </p:cTn>
                              </p:par>
                              <p:par>
                                <p:cTn id="62" presetID="3" presetClass="entr" presetSubtype="1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linds(horizontal)">
                                      <p:cBhvr>
                                        <p:cTn id="64" dur="500"/>
                                        <p:tgtEl>
                                          <p:spTgt spid="3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343"/>
                                        </p:tgtEl>
                                        <p:attrNameLst>
                                          <p:attrName>style.visibility</p:attrName>
                                        </p:attrNameLst>
                                      </p:cBhvr>
                                      <p:to>
                                        <p:strVal val="visible"/>
                                      </p:to>
                                    </p:set>
                                    <p:animEffect transition="in" filter="blinds(horizontal)">
                                      <p:cBhvr>
                                        <p:cTn id="69" dur="500"/>
                                        <p:tgtEl>
                                          <p:spTgt spid="10343"/>
                                        </p:tgtEl>
                                      </p:cBhvr>
                                    </p:animEffect>
                                  </p:childTnLst>
                                </p:cTn>
                              </p:par>
                              <p:par>
                                <p:cTn id="70" presetID="3" presetClass="entr" presetSubtype="1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0346"/>
                                        </p:tgtEl>
                                        <p:attrNameLst>
                                          <p:attrName>style.visibility</p:attrName>
                                        </p:attrNameLst>
                                      </p:cBhvr>
                                      <p:to>
                                        <p:strVal val="visible"/>
                                      </p:to>
                                    </p:set>
                                    <p:animEffect transition="in" filter="blinds(horizontal)">
                                      <p:cBhvr>
                                        <p:cTn id="77" dur="500"/>
                                        <p:tgtEl>
                                          <p:spTgt spid="10346"/>
                                        </p:tgtEl>
                                      </p:cBhvr>
                                    </p:animEffect>
                                  </p:childTnLst>
                                </p:cTn>
                              </p:par>
                              <p:par>
                                <p:cTn id="78" presetID="3" presetClass="entr" presetSubtype="1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blinds(horizontal)">
                                      <p:cBhvr>
                                        <p:cTn id="80" dur="500"/>
                                        <p:tgtEl>
                                          <p:spTgt spid="3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0347"/>
                                        </p:tgtEl>
                                        <p:attrNameLst>
                                          <p:attrName>style.visibility</p:attrName>
                                        </p:attrNameLst>
                                      </p:cBhvr>
                                      <p:to>
                                        <p:strVal val="visible"/>
                                      </p:to>
                                    </p:set>
                                    <p:animEffect transition="in" filter="blinds(horizontal)">
                                      <p:cBhvr>
                                        <p:cTn id="85" dur="500"/>
                                        <p:tgtEl>
                                          <p:spTgt spid="10347"/>
                                        </p:tgtEl>
                                      </p:cBhvr>
                                    </p:animEffect>
                                  </p:childTnLst>
                                </p:cTn>
                              </p:par>
                              <p:par>
                                <p:cTn id="86" presetID="3" presetClass="entr" presetSubtype="1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blinds(horizontal)">
                                      <p:cBhvr>
                                        <p:cTn id="88" dur="500"/>
                                        <p:tgtEl>
                                          <p:spTgt spid="3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blinds(horizontal)">
                                      <p:cBhvr>
                                        <p:cTn id="93" dur="500"/>
                                        <p:tgtEl>
                                          <p:spTgt spid="34"/>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3" presetClass="entr" presetSubtype="10" fill="hold" nodeType="clickEffect">
                                  <p:stCondLst>
                                    <p:cond delay="0"/>
                                  </p:stCondLst>
                                  <p:childTnLst>
                                    <p:set>
                                      <p:cBhvr>
                                        <p:cTn id="97" dur="1" fill="hold">
                                          <p:stCondLst>
                                            <p:cond delay="0"/>
                                          </p:stCondLst>
                                        </p:cTn>
                                        <p:tgtEl>
                                          <p:spTgt spid="10266"/>
                                        </p:tgtEl>
                                        <p:attrNameLst>
                                          <p:attrName>style.visibility</p:attrName>
                                        </p:attrNameLst>
                                      </p:cBhvr>
                                      <p:to>
                                        <p:strVal val="visible"/>
                                      </p:to>
                                    </p:set>
                                    <p:animEffect transition="in" filter="blinds(horizontal)">
                                      <p:cBhvr>
                                        <p:cTn id="98" dur="500"/>
                                        <p:tgtEl>
                                          <p:spTgt spid="10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7" grpId="0" animBg="1"/>
      <p:bldP spid="10269" grpId="0" animBg="1"/>
      <p:bldP spid="10272" grpId="0"/>
      <p:bldP spid="10273" grpId="0"/>
      <p:bldP spid="10274" grpId="0"/>
      <p:bldP spid="10275" grpId="0"/>
      <p:bldP spid="10277" grpId="0"/>
      <p:bldP spid="10342" grpId="0"/>
      <p:bldP spid="10343" grpId="0"/>
      <p:bldP spid="10344" grpId="0"/>
      <p:bldP spid="10345" grpId="0"/>
      <p:bldP spid="10346" grpId="0"/>
      <p:bldP spid="103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838200" y="1220024"/>
            <a:ext cx="15824488" cy="1348190"/>
          </a:xfrm>
          <a:prstGeom prst="rect">
            <a:avLst/>
          </a:prstGeom>
        </p:spPr>
        <p:txBody>
          <a:bodyPr lIns="0" tIns="0" rIns="0" bIns="0" rtlCol="0" anchor="t">
            <a:spAutoFit/>
          </a:bodyPr>
          <a:lstStyle/>
          <a:p>
            <a:pPr algn="ctr">
              <a:lnSpc>
                <a:spcPts val="12451"/>
              </a:lnSpc>
            </a:pPr>
            <a:r>
              <a:rPr lang="en-US" sz="5000" b="1" dirty="0">
                <a:solidFill>
                  <a:srgbClr val="292524"/>
                </a:solidFill>
                <a:latin typeface="Arial" panose="020B0604020202020204" pitchFamily="34" charset="0"/>
                <a:cs typeface="Arial" panose="020B0604020202020204" pitchFamily="34" charset="0"/>
              </a:rPr>
              <a:t>1. </a:t>
            </a:r>
            <a:r>
              <a:rPr lang="en-US" sz="5000" b="1" dirty="0" err="1">
                <a:solidFill>
                  <a:srgbClr val="292524"/>
                </a:solidFill>
                <a:latin typeface="Arial" panose="020B0604020202020204" pitchFamily="34" charset="0"/>
                <a:cs typeface="Arial" panose="020B0604020202020204" pitchFamily="34" charset="0"/>
              </a:rPr>
              <a:t>Cơ</a:t>
            </a:r>
            <a:r>
              <a:rPr lang="en-US" sz="5000" b="1" dirty="0">
                <a:solidFill>
                  <a:srgbClr val="292524"/>
                </a:solidFill>
                <a:latin typeface="Arial" panose="020B0604020202020204" pitchFamily="34" charset="0"/>
                <a:cs typeface="Arial" panose="020B0604020202020204" pitchFamily="34" charset="0"/>
              </a:rPr>
              <a:t> </a:t>
            </a:r>
            <a:r>
              <a:rPr lang="en-US" sz="5000" b="1" dirty="0" err="1">
                <a:solidFill>
                  <a:srgbClr val="292524"/>
                </a:solidFill>
                <a:latin typeface="Arial" panose="020B0604020202020204" pitchFamily="34" charset="0"/>
                <a:cs typeface="Arial" panose="020B0604020202020204" pitchFamily="34" charset="0"/>
              </a:rPr>
              <a:t>chế</a:t>
            </a:r>
            <a:r>
              <a:rPr lang="en-US" sz="5000" b="1" dirty="0">
                <a:solidFill>
                  <a:srgbClr val="292524"/>
                </a:solidFill>
                <a:latin typeface="Arial" panose="020B0604020202020204" pitchFamily="34" charset="0"/>
                <a:cs typeface="Arial" panose="020B0604020202020204" pitchFamily="34" charset="0"/>
              </a:rPr>
              <a:t> </a:t>
            </a:r>
            <a:r>
              <a:rPr lang="en-US" sz="5000" b="1" dirty="0" err="1">
                <a:solidFill>
                  <a:srgbClr val="292524"/>
                </a:solidFill>
                <a:latin typeface="Arial" panose="020B0604020202020204" pitchFamily="34" charset="0"/>
                <a:cs typeface="Arial" panose="020B0604020202020204" pitchFamily="34" charset="0"/>
              </a:rPr>
              <a:t>thị</a:t>
            </a:r>
            <a:r>
              <a:rPr lang="en-US" sz="5000" b="1" dirty="0">
                <a:solidFill>
                  <a:srgbClr val="292524"/>
                </a:solidFill>
                <a:latin typeface="Arial" panose="020B0604020202020204" pitchFamily="34" charset="0"/>
                <a:cs typeface="Arial" panose="020B0604020202020204" pitchFamily="34" charset="0"/>
              </a:rPr>
              <a:t> </a:t>
            </a:r>
            <a:r>
              <a:rPr lang="en-US" sz="5000" b="1" dirty="0" err="1">
                <a:solidFill>
                  <a:srgbClr val="292524"/>
                </a:solidFill>
                <a:latin typeface="Arial" panose="020B0604020202020204" pitchFamily="34" charset="0"/>
                <a:cs typeface="Arial" panose="020B0604020202020204" pitchFamily="34" charset="0"/>
              </a:rPr>
              <a:t>trường</a:t>
            </a:r>
            <a:endParaRPr lang="en-US" sz="5000" b="1" dirty="0">
              <a:solidFill>
                <a:srgbClr val="292524"/>
              </a:solidFill>
              <a:latin typeface="Arial" panose="020B0604020202020204" pitchFamily="34" charset="0"/>
              <a:cs typeface="Arial" panose="020B0604020202020204" pitchFamily="34" charset="0"/>
            </a:endParaRPr>
          </a:p>
        </p:txBody>
      </p:sp>
      <p:sp>
        <p:nvSpPr>
          <p:cNvPr id="7" name="TextBox 6"/>
          <p:cNvSpPr txBox="1"/>
          <p:nvPr/>
        </p:nvSpPr>
        <p:spPr>
          <a:xfrm>
            <a:off x="1192395" y="2933700"/>
            <a:ext cx="15621000" cy="5632311"/>
          </a:xfrm>
          <a:prstGeom prst="rect">
            <a:avLst/>
          </a:prstGeom>
          <a:noFill/>
        </p:spPr>
        <p:txBody>
          <a:bodyPr wrap="square" rtlCol="0">
            <a:spAutoFit/>
          </a:bodyPr>
          <a:lstStyle/>
          <a:p>
            <a:pPr marL="742950" indent="-742950" algn="just">
              <a:lnSpc>
                <a:spcPct val="150000"/>
              </a:lnSpc>
              <a:buFont typeface="+mj-lt"/>
              <a:buAutoNum type="alphaLcPeriod"/>
            </a:pPr>
            <a:r>
              <a:rPr lang="en-US" sz="4000" b="1" dirty="0" err="1">
                <a:latin typeface="Arial" panose="020B0604020202020204" pitchFamily="34" charset="0"/>
                <a:cs typeface="Arial" panose="020B0604020202020204" pitchFamily="34" charset="0"/>
              </a:rPr>
              <a:t>Khái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niệm</a:t>
            </a:r>
            <a:r>
              <a:rPr lang="en-US" sz="4000" b="1" dirty="0">
                <a:latin typeface="Arial" panose="020B0604020202020204" pitchFamily="34" charset="0"/>
                <a:cs typeface="Arial" panose="020B0604020202020204" pitchFamily="34" charset="0"/>
              </a:rPr>
              <a:t>:</a:t>
            </a:r>
          </a:p>
          <a:p>
            <a:pPr marL="571500" indent="-571500" algn="just">
              <a:lnSpc>
                <a:spcPct val="150000"/>
              </a:lnSpc>
              <a:buFontTx/>
              <a:buChar char="-"/>
            </a:pPr>
            <a:r>
              <a:rPr lang="vi-VN" sz="4000" dirty="0">
                <a:latin typeface="Arial" panose="020B0604020202020204" pitchFamily="34" charset="0"/>
                <a:cs typeface="Arial" panose="020B0604020202020204" pitchFamily="34" charset="0"/>
              </a:rPr>
              <a:t>Cơ chế thị trường là cách thức vận hành của nền kinh tế trong đó các chủ thể kinh tế tác động qua lại với nhau</a:t>
            </a:r>
            <a:r>
              <a:rPr lang="en-US" sz="4000" dirty="0">
                <a:latin typeface="Arial" panose="020B0604020202020204" pitchFamily="34" charset="0"/>
                <a:cs typeface="Arial" panose="020B0604020202020204" pitchFamily="34" charset="0"/>
              </a:rPr>
              <a:t>.</a:t>
            </a:r>
          </a:p>
          <a:p>
            <a:pPr marL="571500" indent="-571500" algn="just">
              <a:lnSpc>
                <a:spcPct val="150000"/>
              </a:lnSpc>
              <a:buFontTx/>
              <a:buChar char="-"/>
            </a:pPr>
            <a:r>
              <a:rPr lang="vi-VN" sz="4000" dirty="0">
                <a:latin typeface="Arial" panose="020B0604020202020204" pitchFamily="34" charset="0"/>
                <a:cs typeface="Arial" panose="020B0604020202020204" pitchFamily="34" charset="0"/>
              </a:rPr>
              <a:t>Để phân bổ các nguồn lực, hình thành giá cả, xác định khối lượng và cơ cấu sản xuất, tiêu dùng tuân theo yêu cầu của các quy luật kinh tế</a:t>
            </a:r>
            <a:r>
              <a:rPr lang="en-US" sz="4000" dirty="0">
                <a:latin typeface="Arial" panose="020B0604020202020204" pitchFamily="34" charset="0"/>
                <a:cs typeface="Arial" panose="020B0604020202020204" pitchFamily="34" charset="0"/>
              </a:rPr>
              <a:t>.</a:t>
            </a:r>
          </a:p>
        </p:txBody>
      </p:sp>
      <p:pic>
        <p:nvPicPr>
          <p:cNvPr id="11"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96397" y="7289661"/>
            <a:ext cx="1833995" cy="2857500"/>
          </a:xfrm>
          <a:prstGeom prst="rect">
            <a:avLst/>
          </a:prstGeom>
        </p:spPr>
      </p:pic>
    </p:spTree>
    <p:extLst>
      <p:ext uri="{BB962C8B-B14F-4D97-AF65-F5344CB8AC3E}">
        <p14:creationId xmlns:p14="http://schemas.microsoft.com/office/powerpoint/2010/main" val="3004005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p:cNvGrpSpPr/>
          <p:nvPr/>
        </p:nvGrpSpPr>
        <p:grpSpPr>
          <a:xfrm rot="-215785">
            <a:off x="-140401" y="-971442"/>
            <a:ext cx="18568801" cy="3534347"/>
            <a:chOff x="0" y="0"/>
            <a:chExt cx="24758402" cy="471246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4402">
              <a:off x="143338" y="381231"/>
              <a:ext cx="6663458" cy="283499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897" flipH="1">
              <a:off x="5772676" y="281170"/>
              <a:ext cx="6663458" cy="283499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71">
              <a:off x="12293396" y="759906"/>
              <a:ext cx="6663458" cy="283499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639" flipH="1">
              <a:off x="17896667" y="1310186"/>
              <a:ext cx="6663458" cy="2834998"/>
            </a:xfrm>
            <a:prstGeom prst="rect">
              <a:avLst/>
            </a:prstGeom>
          </p:spPr>
        </p:pic>
      </p:grpSp>
      <p:sp>
        <p:nvSpPr>
          <p:cNvPr id="10" name="TextBox 10"/>
          <p:cNvSpPr txBox="1"/>
          <p:nvPr/>
        </p:nvSpPr>
        <p:spPr>
          <a:xfrm>
            <a:off x="1371600" y="1238154"/>
            <a:ext cx="15824488" cy="1348190"/>
          </a:xfrm>
          <a:prstGeom prst="rect">
            <a:avLst/>
          </a:prstGeom>
        </p:spPr>
        <p:txBody>
          <a:bodyPr lIns="0" tIns="0" rIns="0" bIns="0" rtlCol="0" anchor="t">
            <a:spAutoFit/>
          </a:bodyPr>
          <a:lstStyle/>
          <a:p>
            <a:pPr algn="ctr">
              <a:lnSpc>
                <a:spcPts val="12451"/>
              </a:lnSpc>
            </a:pPr>
            <a:r>
              <a:rPr lang="en-US" sz="5000" b="1" dirty="0">
                <a:solidFill>
                  <a:srgbClr val="292524"/>
                </a:solidFill>
                <a:latin typeface="Arial" panose="020B0604020202020204" pitchFamily="34" charset="0"/>
                <a:cs typeface="Arial" panose="020B0604020202020204" pitchFamily="34" charset="0"/>
              </a:rPr>
              <a:t>b. </a:t>
            </a:r>
            <a:r>
              <a:rPr lang="vi-VN" sz="5000" b="1" dirty="0">
                <a:solidFill>
                  <a:srgbClr val="292524"/>
                </a:solidFill>
                <a:latin typeface="Arial" panose="020B0604020202020204" pitchFamily="34" charset="0"/>
                <a:cs typeface="Arial" panose="020B0604020202020204" pitchFamily="34" charset="0"/>
              </a:rPr>
              <a:t>Ư</a:t>
            </a:r>
            <a:r>
              <a:rPr lang="nl-NL" sz="5000" b="1" dirty="0">
                <a:solidFill>
                  <a:srgbClr val="292524"/>
                </a:solidFill>
                <a:latin typeface="Arial" panose="020B0604020202020204" pitchFamily="34" charset="0"/>
                <a:cs typeface="Arial" panose="020B0604020202020204" pitchFamily="34" charset="0"/>
              </a:rPr>
              <a:t>u</a:t>
            </a:r>
            <a:r>
              <a:rPr lang="vi-VN" sz="5000" b="1" dirty="0">
                <a:solidFill>
                  <a:srgbClr val="292524"/>
                </a:solidFill>
                <a:latin typeface="Arial" panose="020B0604020202020204" pitchFamily="34" charset="0"/>
                <a:cs typeface="Arial" panose="020B0604020202020204" pitchFamily="34" charset="0"/>
              </a:rPr>
              <a:t> điểm và nhược điểm của cơ chế thị trường</a:t>
            </a:r>
            <a:endParaRPr lang="en-US" sz="5000" b="1" dirty="0">
              <a:solidFill>
                <a:srgbClr val="292524"/>
              </a:solidFill>
              <a:latin typeface="Arial" panose="020B0604020202020204" pitchFamily="34" charset="0"/>
              <a:cs typeface="Arial" panose="020B0604020202020204" pitchFamily="34" charset="0"/>
            </a:endParaRPr>
          </a:p>
        </p:txBody>
      </p:sp>
      <p:sp>
        <p:nvSpPr>
          <p:cNvPr id="7" name="TextBox 6"/>
          <p:cNvSpPr txBox="1"/>
          <p:nvPr/>
        </p:nvSpPr>
        <p:spPr>
          <a:xfrm>
            <a:off x="5101821" y="3079655"/>
            <a:ext cx="13985143"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dirty="0" err="1">
                <a:latin typeface="Arial" panose="020B0604020202020204" pitchFamily="34" charset="0"/>
                <a:cs typeface="Arial" panose="020B0604020202020204" pitchFamily="34" charset="0"/>
              </a:rPr>
              <a:t>Đọc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tin </a:t>
            </a:r>
            <a:r>
              <a:rPr lang="en-US" sz="4000" i="1" dirty="0" err="1">
                <a:latin typeface="Arial" panose="020B0604020202020204" pitchFamily="34" charset="0"/>
                <a:cs typeface="Arial" panose="020B0604020202020204" pitchFamily="34" charset="0"/>
              </a:rPr>
              <a:t>ở</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b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22</a:t>
            </a:r>
          </a:p>
        </p:txBody>
      </p:sp>
      <p:sp>
        <p:nvSpPr>
          <p:cNvPr id="8" name="Rounded Rectangular Callout 7"/>
          <p:cNvSpPr/>
          <p:nvPr/>
        </p:nvSpPr>
        <p:spPr>
          <a:xfrm>
            <a:off x="723246" y="3082583"/>
            <a:ext cx="4111221" cy="895231"/>
          </a:xfrm>
          <a:prstGeom prst="wedgeRoundRectCallout">
            <a:avLst>
              <a:gd name="adj1" fmla="val -78184"/>
              <a:gd name="adj2" fmla="val 34778"/>
              <a:gd name="adj3" fmla="val 16667"/>
            </a:avLst>
          </a:prstGeom>
          <a:solidFill>
            <a:srgbClr val="47A27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bg1"/>
                </a:solidFill>
                <a:latin typeface="Arial" panose="020B0604020202020204" pitchFamily="34" charset="0"/>
                <a:cs typeface="Arial" panose="020B0604020202020204" pitchFamily="34" charset="0"/>
              </a:rPr>
              <a:t>Làm việc cặp đôi</a:t>
            </a:r>
          </a:p>
        </p:txBody>
      </p:sp>
      <p:sp>
        <p:nvSpPr>
          <p:cNvPr id="14" name="Line 4">
            <a:extLst>
              <a:ext uri="{FF2B5EF4-FFF2-40B4-BE49-F238E27FC236}">
                <a16:creationId xmlns:a16="http://schemas.microsoft.com/office/drawing/2014/main" id="{8BED970A-CE34-6572-D8FE-794836F48CB4}"/>
              </a:ext>
            </a:extLst>
          </p:cNvPr>
          <p:cNvSpPr>
            <a:spLocks noChangeShapeType="1"/>
          </p:cNvSpPr>
          <p:nvPr/>
        </p:nvSpPr>
        <p:spPr bwMode="auto">
          <a:xfrm>
            <a:off x="8553450" y="36195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sz="2700"/>
          </a:p>
        </p:txBody>
      </p:sp>
      <p:sp>
        <p:nvSpPr>
          <p:cNvPr id="15" name="Line 5">
            <a:extLst>
              <a:ext uri="{FF2B5EF4-FFF2-40B4-BE49-F238E27FC236}">
                <a16:creationId xmlns:a16="http://schemas.microsoft.com/office/drawing/2014/main" id="{AA7667FE-9B0D-E067-FA4C-46826DBC6D36}"/>
              </a:ext>
            </a:extLst>
          </p:cNvPr>
          <p:cNvSpPr>
            <a:spLocks noChangeShapeType="1"/>
          </p:cNvSpPr>
          <p:nvPr/>
        </p:nvSpPr>
        <p:spPr bwMode="auto">
          <a:xfrm flipH="1">
            <a:off x="8229600" y="4280852"/>
            <a:ext cx="76200" cy="5377498"/>
          </a:xfrm>
          <a:prstGeom prst="line">
            <a:avLst/>
          </a:prstGeom>
          <a:noFill/>
          <a:ln w="9525">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sz="2700"/>
          </a:p>
        </p:txBody>
      </p:sp>
      <p:sp>
        <p:nvSpPr>
          <p:cNvPr id="16" name="Rectangle 6">
            <a:extLst>
              <a:ext uri="{FF2B5EF4-FFF2-40B4-BE49-F238E27FC236}">
                <a16:creationId xmlns:a16="http://schemas.microsoft.com/office/drawing/2014/main" id="{B8540674-97B5-14DA-231C-A437FB6C18D2}"/>
              </a:ext>
            </a:extLst>
          </p:cNvPr>
          <p:cNvSpPr>
            <a:spLocks noChangeArrowheads="1"/>
          </p:cNvSpPr>
          <p:nvPr/>
        </p:nvSpPr>
        <p:spPr bwMode="auto">
          <a:xfrm>
            <a:off x="9677400" y="4510228"/>
            <a:ext cx="811053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en-VN" sz="4800" dirty="0">
                <a:solidFill>
                  <a:srgbClr val="6600FF"/>
                </a:solidFill>
                <a:latin typeface="Arial" panose="020B0604020202020204" pitchFamily="34" charset="0"/>
                <a:ea typeface="Arial Unicode MS" panose="020B0604020202020204" pitchFamily="34" charset="-128"/>
                <a:cs typeface="Arial" panose="020B0604020202020204" pitchFamily="34" charset="0"/>
              </a:rPr>
              <a:t>Ngành Dệt may Việt Nam đã chịu tác động gì từ cơ chế thị trường?</a:t>
            </a:r>
          </a:p>
          <a:p>
            <a:pPr algn="just"/>
            <a:r>
              <a:rPr lang="vi-VN" altLang="en-VN" sz="4800" dirty="0">
                <a:solidFill>
                  <a:srgbClr val="6600FF"/>
                </a:solidFill>
                <a:latin typeface="Arial" panose="020B0604020202020204" pitchFamily="34" charset="0"/>
                <a:ea typeface="Arial Unicode MS" panose="020B0604020202020204" pitchFamily="34" charset="-128"/>
                <a:cs typeface="Arial" panose="020B0604020202020204" pitchFamily="34" charset="0"/>
              </a:rPr>
              <a:t>2/ Điều gì giúp cho ngành Dệt may Việt Nam ngày càng trụ vững và phát triển?</a:t>
            </a:r>
            <a:endParaRPr lang="en-US" altLang="en-VN" sz="4800" dirty="0">
              <a:solidFill>
                <a:srgbClr val="6600F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7" name="Rectangle 16">
            <a:extLst>
              <a:ext uri="{FF2B5EF4-FFF2-40B4-BE49-F238E27FC236}">
                <a16:creationId xmlns:a16="http://schemas.microsoft.com/office/drawing/2014/main" id="{2D6D1697-C565-11F1-3E41-FF1485CD296C}"/>
              </a:ext>
            </a:extLst>
          </p:cNvPr>
          <p:cNvSpPr/>
          <p:nvPr/>
        </p:nvSpPr>
        <p:spPr>
          <a:xfrm>
            <a:off x="8767975" y="4499784"/>
            <a:ext cx="833438" cy="800100"/>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6000" b="1" dirty="0">
                <a:solidFill>
                  <a:srgbClr val="7030A0"/>
                </a:solidFill>
                <a:latin typeface="Times New Roman" panose="02020603050405020304" pitchFamily="18" charset="0"/>
                <a:cs typeface="Times New Roman" panose="02020603050405020304" pitchFamily="18" charset="0"/>
              </a:rPr>
              <a:t>?</a:t>
            </a:r>
          </a:p>
        </p:txBody>
      </p:sp>
      <p:sp>
        <p:nvSpPr>
          <p:cNvPr id="18" name="Rectangle 9">
            <a:extLst>
              <a:ext uri="{FF2B5EF4-FFF2-40B4-BE49-F238E27FC236}">
                <a16:creationId xmlns:a16="http://schemas.microsoft.com/office/drawing/2014/main" id="{C7185768-7D4B-0748-CDCF-9F10CB991EE3}"/>
              </a:ext>
            </a:extLst>
          </p:cNvPr>
          <p:cNvSpPr>
            <a:spLocks noChangeArrowheads="1"/>
          </p:cNvSpPr>
          <p:nvPr/>
        </p:nvSpPr>
        <p:spPr bwMode="auto">
          <a:xfrm>
            <a:off x="197370" y="9274663"/>
            <a:ext cx="745331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VN" sz="3900" dirty="0" err="1">
                <a:solidFill>
                  <a:srgbClr val="FF0000"/>
                </a:solidFill>
              </a:rPr>
              <a:t>Ngành</a:t>
            </a:r>
            <a:r>
              <a:rPr lang="en-US" altLang="en-VN" sz="3900" dirty="0">
                <a:solidFill>
                  <a:srgbClr val="FF0000"/>
                </a:solidFill>
              </a:rPr>
              <a:t> </a:t>
            </a:r>
            <a:r>
              <a:rPr lang="en-US" altLang="en-VN" sz="3900" dirty="0" err="1">
                <a:solidFill>
                  <a:srgbClr val="FF0000"/>
                </a:solidFill>
              </a:rPr>
              <a:t>Dệt</a:t>
            </a:r>
            <a:r>
              <a:rPr lang="en-US" altLang="en-VN" sz="3900" dirty="0">
                <a:solidFill>
                  <a:srgbClr val="FF0000"/>
                </a:solidFill>
              </a:rPr>
              <a:t> may </a:t>
            </a:r>
            <a:r>
              <a:rPr lang="en-US" altLang="en-VN" sz="3900" dirty="0" err="1">
                <a:solidFill>
                  <a:srgbClr val="FF0000"/>
                </a:solidFill>
              </a:rPr>
              <a:t>nỗ</a:t>
            </a:r>
            <a:r>
              <a:rPr lang="en-US" altLang="en-VN" sz="3900" dirty="0">
                <a:solidFill>
                  <a:srgbClr val="FF0000"/>
                </a:solidFill>
              </a:rPr>
              <a:t> </a:t>
            </a:r>
            <a:r>
              <a:rPr lang="en-US" altLang="en-VN" sz="3900" dirty="0" err="1">
                <a:solidFill>
                  <a:srgbClr val="FF0000"/>
                </a:solidFill>
              </a:rPr>
              <a:t>lực</a:t>
            </a:r>
            <a:r>
              <a:rPr lang="en-US" altLang="en-VN" sz="3900" dirty="0">
                <a:solidFill>
                  <a:srgbClr val="FF0000"/>
                </a:solidFill>
              </a:rPr>
              <a:t> </a:t>
            </a:r>
            <a:r>
              <a:rPr lang="en-US" altLang="en-VN" sz="3900" dirty="0" err="1">
                <a:solidFill>
                  <a:srgbClr val="FF0000"/>
                </a:solidFill>
              </a:rPr>
              <a:t>vượt</a:t>
            </a:r>
            <a:r>
              <a:rPr lang="en-US" altLang="en-VN" sz="3900" dirty="0">
                <a:solidFill>
                  <a:srgbClr val="FF0000"/>
                </a:solidFill>
              </a:rPr>
              <a:t> </a:t>
            </a:r>
            <a:r>
              <a:rPr lang="en-US" altLang="en-VN" sz="3900" dirty="0" err="1">
                <a:solidFill>
                  <a:srgbClr val="FF0000"/>
                </a:solidFill>
              </a:rPr>
              <a:t>khó</a:t>
            </a:r>
            <a:endParaRPr lang="vi-VN" altLang="en-VN" sz="3900" dirty="0">
              <a:solidFill>
                <a:srgbClr val="FF0000"/>
              </a:solidFill>
            </a:endParaRPr>
          </a:p>
        </p:txBody>
      </p:sp>
      <p:pic>
        <p:nvPicPr>
          <p:cNvPr id="19" name="Picture 10">
            <a:extLst>
              <a:ext uri="{FF2B5EF4-FFF2-40B4-BE49-F238E27FC236}">
                <a16:creationId xmlns:a16="http://schemas.microsoft.com/office/drawing/2014/main" id="{9C0C103F-9C5E-0524-EB41-771F4D26A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151" y="4280852"/>
            <a:ext cx="7298532" cy="486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618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animBg="1"/>
      <p:bldP spid="16" grpId="0"/>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1895</Words>
  <Application>Microsoft Macintosh PowerPoint</Application>
  <PresentationFormat>Custom</PresentationFormat>
  <Paragraphs>186</Paragraphs>
  <Slides>34</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Times New Roman</vt:lpstr>
      <vt:lpstr>Calibri</vt:lpstr>
      <vt:lpstr>等线</vt:lpstr>
      <vt:lpstr>Arial Black</vt:lpstr>
      <vt:lpstr>Arial</vt:lpstr>
      <vt:lpstr>Arial Unicode MS</vt:lpstr>
      <vt:lpstr>Wingdings</vt:lpstr>
      <vt:lpstr>Segoe UI Semilight</vt:lpstr>
      <vt:lpstr>HY헤드라인M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Retro Cartoon Illustrated Festival Market Animated Presentation</dc:title>
  <cp:lastModifiedBy>xoai2512@gmail.com</cp:lastModifiedBy>
  <cp:revision>37</cp:revision>
  <dcterms:created xsi:type="dcterms:W3CDTF">2006-08-16T00:00:00Z</dcterms:created>
  <dcterms:modified xsi:type="dcterms:W3CDTF">2022-09-28T14:52:37Z</dcterms:modified>
  <dc:identifier>DAFK3905Br4</dc:identifier>
</cp:coreProperties>
</file>